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4352" r:id="rId1"/>
  </p:sldMasterIdLst>
  <p:notesMasterIdLst>
    <p:notesMasterId r:id="rId20"/>
  </p:notesMasterIdLst>
  <p:sldIdLst>
    <p:sldId id="256" r:id="rId2"/>
    <p:sldId id="302" r:id="rId3"/>
    <p:sldId id="306" r:id="rId4"/>
    <p:sldId id="308" r:id="rId5"/>
    <p:sldId id="309" r:id="rId6"/>
    <p:sldId id="310" r:id="rId7"/>
    <p:sldId id="312" r:id="rId8"/>
    <p:sldId id="311" r:id="rId9"/>
    <p:sldId id="314" r:id="rId10"/>
    <p:sldId id="315" r:id="rId11"/>
    <p:sldId id="316" r:id="rId12"/>
    <p:sldId id="317" r:id="rId13"/>
    <p:sldId id="326" r:id="rId14"/>
    <p:sldId id="319" r:id="rId15"/>
    <p:sldId id="320" r:id="rId16"/>
    <p:sldId id="321" r:id="rId17"/>
    <p:sldId id="322" r:id="rId18"/>
    <p:sldId id="323"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D3D3"/>
    <a:srgbClr val="98FB98"/>
    <a:srgbClr val="FAFAD2"/>
    <a:srgbClr val="FFA07A"/>
    <a:srgbClr val="ADD8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80" autoAdjust="0"/>
    <p:restoredTop sz="77733" autoAdjust="0"/>
  </p:normalViewPr>
  <p:slideViewPr>
    <p:cSldViewPr snapToGrid="0">
      <p:cViewPr varScale="1">
        <p:scale>
          <a:sx n="116" d="100"/>
          <a:sy n="116" d="100"/>
        </p:scale>
        <p:origin x="864" y="184"/>
      </p:cViewPr>
      <p:guideLst/>
    </p:cSldViewPr>
  </p:slideViewPr>
  <p:notesTextViewPr>
    <p:cViewPr>
      <p:scale>
        <a:sx n="1" d="1"/>
        <a:sy n="1" d="1"/>
      </p:scale>
      <p:origin x="0" y="0"/>
    </p:cViewPr>
  </p:notesTextViewPr>
  <p:notesViewPr>
    <p:cSldViewPr snapToGrid="0">
      <p:cViewPr varScale="1">
        <p:scale>
          <a:sx n="156" d="100"/>
          <a:sy n="156" d="100"/>
        </p:scale>
        <p:origin x="2240"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5866A87-FFA6-466C-87CE-655868EFCAD1}" type="doc">
      <dgm:prSet loTypeId="urn:microsoft.com/office/officeart/2005/8/layout/vProcess5" loCatId="process" qsTypeId="urn:microsoft.com/office/officeart/2005/8/quickstyle/simple1" qsCatId="simple" csTypeId="urn:microsoft.com/office/officeart/2005/8/colors/accent3_2" csCatId="accent3" phldr="1"/>
      <dgm:spPr/>
      <dgm:t>
        <a:bodyPr/>
        <a:lstStyle/>
        <a:p>
          <a:endParaRPr lang="en-US"/>
        </a:p>
      </dgm:t>
    </dgm:pt>
    <dgm:pt modelId="{BC9505C1-3738-4971-85CC-BA79773A6352}">
      <dgm:prSet phldrT="[Text]" custT="1"/>
      <dgm:spPr/>
      <dgm:t>
        <a:bodyPr/>
        <a:lstStyle/>
        <a:p>
          <a:r>
            <a:rPr lang="ja-JP" altLang="en-US" sz="1600" b="0">
              <a:latin typeface="+mn-lt"/>
            </a:rPr>
            <a:t>指定されたデバイス上のパケットキャプチャ</a:t>
          </a:r>
          <a:br>
            <a:rPr lang="en-US" altLang="ja-JP" sz="1300" b="0" dirty="0">
              <a:latin typeface="+mn-lt"/>
            </a:rPr>
          </a:br>
          <a:r>
            <a:rPr lang="ja-JP" altLang="en-US" sz="1400" b="0">
              <a:latin typeface="+mn-lt"/>
            </a:rPr>
            <a:t>・オープンソースパケットキャプチャシステム</a:t>
          </a:r>
          <a:r>
            <a:rPr lang="en-US" altLang="ja-JP" sz="1400" b="0" u="sng" dirty="0" err="1">
              <a:latin typeface="+mn-lt"/>
            </a:rPr>
            <a:t>SharpPCap</a:t>
          </a:r>
          <a:r>
            <a:rPr lang="en-US" altLang="ja-JP" sz="1400" b="0" u="none" dirty="0">
              <a:latin typeface="+mn-lt"/>
            </a:rPr>
            <a:t> </a:t>
          </a:r>
          <a:r>
            <a:rPr lang="en-US" altLang="ja-JP" sz="1400" b="0" u="none" baseline="30000" dirty="0">
              <a:latin typeface="+mn-lt"/>
            </a:rPr>
            <a:t>[1]</a:t>
          </a:r>
          <a:r>
            <a:rPr lang="ja-JP" altLang="en-US" sz="1400" b="0" u="none">
              <a:latin typeface="+mn-lt"/>
            </a:rPr>
            <a:t>実装</a:t>
          </a:r>
          <a:endParaRPr lang="en-US" sz="1400" b="0" u="none" dirty="0">
            <a:latin typeface="+mn-lt"/>
          </a:endParaRPr>
        </a:p>
      </dgm:t>
    </dgm:pt>
    <dgm:pt modelId="{4113ED4E-FE54-4F0D-A69B-25DCB954C72D}" type="parTrans" cxnId="{A686C29C-30A4-49BA-9D46-BBC582DF51B7}">
      <dgm:prSet/>
      <dgm:spPr/>
      <dgm:t>
        <a:bodyPr/>
        <a:lstStyle/>
        <a:p>
          <a:endParaRPr lang="en-US" b="0">
            <a:solidFill>
              <a:schemeClr val="tx1"/>
            </a:solidFill>
          </a:endParaRPr>
        </a:p>
      </dgm:t>
    </dgm:pt>
    <dgm:pt modelId="{CFA24D6B-CCC7-4D26-8786-08DE3DBE242D}" type="sibTrans" cxnId="{A686C29C-30A4-49BA-9D46-BBC582DF51B7}">
      <dgm:prSet/>
      <dgm:spPr/>
      <dgm:t>
        <a:bodyPr/>
        <a:lstStyle/>
        <a:p>
          <a:endParaRPr lang="en-US" b="0">
            <a:solidFill>
              <a:schemeClr val="tx1"/>
            </a:solidFill>
          </a:endParaRPr>
        </a:p>
      </dgm:t>
    </dgm:pt>
    <dgm:pt modelId="{9962CD16-DF02-4B20-85A5-07CB4C654A02}">
      <dgm:prSet phldrT="[Text]" custT="1"/>
      <dgm:spPr/>
      <dgm:t>
        <a:bodyPr/>
        <a:lstStyle/>
        <a:p>
          <a:r>
            <a:rPr lang="ja-JP" altLang="en-US" sz="1600" b="0"/>
            <a:t>得られた</a:t>
          </a:r>
          <a:r>
            <a:rPr lang="en-US" altLang="ja-JP" sz="1600" b="0" dirty="0"/>
            <a:t>IP</a:t>
          </a:r>
          <a:r>
            <a:rPr lang="ja-JP" altLang="en-US" sz="1600" b="0"/>
            <a:t>アドレスより位置情報を調べる</a:t>
          </a:r>
          <a:br>
            <a:rPr lang="en-US" altLang="ja-JP" sz="1600" b="0" dirty="0"/>
          </a:br>
          <a:r>
            <a:rPr lang="ja-JP" altLang="en-US" sz="1600" b="0"/>
            <a:t>・</a:t>
          </a:r>
          <a:r>
            <a:rPr lang="en-US" altLang="ja-JP" sz="1400" b="0" u="sng" dirty="0"/>
            <a:t>MaxMindGeoLite2</a:t>
          </a:r>
          <a:r>
            <a:rPr lang="ja-JP" altLang="en-US" sz="1400" b="0"/>
            <a:t>データベース</a:t>
          </a:r>
          <a:r>
            <a:rPr lang="en-US" altLang="ja-JP" sz="1400" b="0" baseline="30000" dirty="0"/>
            <a:t>[2]</a:t>
          </a:r>
          <a:r>
            <a:rPr lang="ja-JP" altLang="en-US" sz="1400" b="0"/>
            <a:t>実装</a:t>
          </a:r>
          <a:endParaRPr lang="en-US" sz="1400" b="0" dirty="0"/>
        </a:p>
      </dgm:t>
    </dgm:pt>
    <dgm:pt modelId="{FD6E00A6-C81E-48A8-8DF2-5535DC999024}" type="parTrans" cxnId="{1CD045ED-018D-4DC3-985B-D99A38219EE2}">
      <dgm:prSet/>
      <dgm:spPr/>
      <dgm:t>
        <a:bodyPr/>
        <a:lstStyle/>
        <a:p>
          <a:endParaRPr lang="en-US" b="0">
            <a:solidFill>
              <a:schemeClr val="tx1"/>
            </a:solidFill>
          </a:endParaRPr>
        </a:p>
      </dgm:t>
    </dgm:pt>
    <dgm:pt modelId="{E2AC2FD4-82DA-401E-A721-F0E76B3D217B}" type="sibTrans" cxnId="{1CD045ED-018D-4DC3-985B-D99A38219EE2}">
      <dgm:prSet/>
      <dgm:spPr/>
      <dgm:t>
        <a:bodyPr/>
        <a:lstStyle/>
        <a:p>
          <a:endParaRPr lang="en-US" b="0">
            <a:solidFill>
              <a:schemeClr val="tx1"/>
            </a:solidFill>
          </a:endParaRPr>
        </a:p>
      </dgm:t>
    </dgm:pt>
    <dgm:pt modelId="{BC627308-A69F-4A62-B7D4-5306A63699B0}">
      <dgm:prSet phldrT="[Text]" custT="1"/>
      <dgm:spPr/>
      <dgm:t>
        <a:bodyPr/>
        <a:lstStyle/>
        <a:p>
          <a:r>
            <a:rPr lang="ja-JP" altLang="en-US" sz="1600" b="0"/>
            <a:t>得られた情報を地図上に可視化</a:t>
          </a:r>
          <a:br>
            <a:rPr lang="en-US" altLang="ja-JP" sz="1500" b="0" dirty="0"/>
          </a:br>
          <a:r>
            <a:rPr lang="ja-JP" altLang="en-US" sz="1500" b="0"/>
            <a:t>・</a:t>
          </a:r>
          <a:r>
            <a:rPr lang="en-US" altLang="ja-JP" sz="1400" b="0" u="sng" dirty="0" err="1"/>
            <a:t>GMap</a:t>
          </a:r>
          <a:r>
            <a:rPr lang="en-US" altLang="ja-JP" sz="1400" b="0" dirty="0"/>
            <a:t> (.NET Control)</a:t>
          </a:r>
          <a:r>
            <a:rPr lang="en-US" altLang="ja-JP" sz="1400" b="0" baseline="30000" dirty="0"/>
            <a:t> [3] </a:t>
          </a:r>
          <a:r>
            <a:rPr lang="ja-JP" altLang="en-US" sz="1400" b="0"/>
            <a:t>実装 </a:t>
          </a:r>
          <a:br>
            <a:rPr lang="en-US" altLang="ja-JP" sz="1400" b="0" dirty="0"/>
          </a:br>
          <a:r>
            <a:rPr lang="en-US" altLang="ja-JP" sz="1400" b="0" dirty="0"/>
            <a:t>	</a:t>
          </a:r>
          <a:r>
            <a:rPr lang="ja-JP" altLang="en-US" sz="1400" b="0"/>
            <a:t>→ マッププロバイダー </a:t>
          </a:r>
          <a:r>
            <a:rPr lang="en-US" altLang="ja-JP" sz="1400" b="0" dirty="0"/>
            <a:t>: Bing Map API</a:t>
          </a:r>
          <a:endParaRPr lang="en-US" sz="1500" b="0" dirty="0"/>
        </a:p>
      </dgm:t>
    </dgm:pt>
    <dgm:pt modelId="{5B99DBEE-9818-489D-99BC-CD29798FA4A3}" type="parTrans" cxnId="{B234E301-EEE1-4DEC-9917-DC1A400E101C}">
      <dgm:prSet/>
      <dgm:spPr/>
      <dgm:t>
        <a:bodyPr/>
        <a:lstStyle/>
        <a:p>
          <a:endParaRPr lang="en-US" b="0">
            <a:solidFill>
              <a:schemeClr val="tx1"/>
            </a:solidFill>
          </a:endParaRPr>
        </a:p>
      </dgm:t>
    </dgm:pt>
    <dgm:pt modelId="{4EC9894F-E4EA-49FC-B0CD-1D7DC070B161}" type="sibTrans" cxnId="{B234E301-EEE1-4DEC-9917-DC1A400E101C}">
      <dgm:prSet/>
      <dgm:spPr/>
      <dgm:t>
        <a:bodyPr/>
        <a:lstStyle/>
        <a:p>
          <a:endParaRPr lang="en-US" b="0">
            <a:solidFill>
              <a:schemeClr val="tx1"/>
            </a:solidFill>
          </a:endParaRPr>
        </a:p>
      </dgm:t>
    </dgm:pt>
    <dgm:pt modelId="{C5700105-3F9A-467D-93EE-983ED9D9672F}">
      <dgm:prSet phldrT="[Text]" custT="1"/>
      <dgm:spPr/>
      <dgm:t>
        <a:bodyPr/>
        <a:lstStyle/>
        <a:p>
          <a:r>
            <a:rPr lang="ja-JP" altLang="en-US" sz="1600" b="0"/>
            <a:t>リアルタイムでパケットを取得し、必要な情報を分析する</a:t>
          </a:r>
          <a:endParaRPr lang="en-US" altLang="ja-JP" sz="1600" b="0" dirty="0"/>
        </a:p>
        <a:p>
          <a:r>
            <a:rPr lang="ja-JP" altLang="en-US" sz="1600" b="0"/>
            <a:t>・プロトコル</a:t>
          </a:r>
          <a:r>
            <a:rPr lang="ja-JP" altLang="en-US" sz="1400" b="0"/>
            <a:t>やポート番号や送受信先の</a:t>
          </a:r>
          <a:r>
            <a:rPr lang="en-US" altLang="ja-JP" sz="1400" b="0" dirty="0"/>
            <a:t>IP</a:t>
          </a:r>
          <a:r>
            <a:rPr lang="ja-JP" altLang="en-US" sz="1400" b="0"/>
            <a:t>アドレス等</a:t>
          </a:r>
          <a:endParaRPr lang="en-US" sz="1400" b="0" dirty="0"/>
        </a:p>
      </dgm:t>
    </dgm:pt>
    <dgm:pt modelId="{E49AE633-F823-41D1-BFAF-168870AFAB5D}" type="sibTrans" cxnId="{B0FA6A4B-AF69-4040-B209-040EFB6004A7}">
      <dgm:prSet/>
      <dgm:spPr/>
      <dgm:t>
        <a:bodyPr/>
        <a:lstStyle/>
        <a:p>
          <a:endParaRPr lang="en-US" b="0">
            <a:solidFill>
              <a:schemeClr val="tx1"/>
            </a:solidFill>
          </a:endParaRPr>
        </a:p>
      </dgm:t>
    </dgm:pt>
    <dgm:pt modelId="{CD5F2399-6CAA-4D72-917D-A736A626E04C}" type="parTrans" cxnId="{B0FA6A4B-AF69-4040-B209-040EFB6004A7}">
      <dgm:prSet/>
      <dgm:spPr/>
      <dgm:t>
        <a:bodyPr/>
        <a:lstStyle/>
        <a:p>
          <a:endParaRPr lang="en-US" b="0">
            <a:solidFill>
              <a:schemeClr val="tx1"/>
            </a:solidFill>
          </a:endParaRPr>
        </a:p>
      </dgm:t>
    </dgm:pt>
    <dgm:pt modelId="{8DC42B38-C8EA-4A41-8A67-1EFDAF2EE24A}">
      <dgm:prSet custT="1"/>
      <dgm:spPr/>
      <dgm:t>
        <a:bodyPr/>
        <a:lstStyle/>
        <a:p>
          <a:r>
            <a:rPr lang="ja-JP" altLang="en-US" sz="1600" b="0"/>
            <a:t>キャプチャしたパケット情報をログする</a:t>
          </a:r>
          <a:br>
            <a:rPr lang="en-US" altLang="ja-JP" sz="1200" b="0" dirty="0"/>
          </a:br>
          <a:r>
            <a:rPr lang="ja-JP" altLang="en-US" sz="1200" b="0"/>
            <a:t>・</a:t>
          </a:r>
          <a:r>
            <a:rPr lang="en-US" altLang="ja-JP" sz="1400" b="0" u="none" dirty="0"/>
            <a:t>Visual Studio</a:t>
          </a:r>
          <a:r>
            <a:rPr lang="ja-JP" altLang="en-US" sz="1400" b="0" u="none"/>
            <a:t>の</a:t>
          </a:r>
          <a:r>
            <a:rPr lang="en-US" altLang="ja-JP" sz="1400" b="0" u="none" dirty="0" err="1"/>
            <a:t>StreamWriter</a:t>
          </a:r>
          <a:r>
            <a:rPr lang="ja-JP" altLang="en-US" sz="1400" b="0" u="none"/>
            <a:t>機能でログファイルを作成</a:t>
          </a:r>
          <a:endParaRPr lang="en-US" sz="1400" b="0" u="none" dirty="0"/>
        </a:p>
      </dgm:t>
    </dgm:pt>
    <dgm:pt modelId="{1688F895-804A-734D-9AE8-299DF645E608}" type="parTrans" cxnId="{34620433-597F-014A-9075-FB4E241EF974}">
      <dgm:prSet/>
      <dgm:spPr/>
      <dgm:t>
        <a:bodyPr/>
        <a:lstStyle/>
        <a:p>
          <a:endParaRPr lang="en-US"/>
        </a:p>
      </dgm:t>
    </dgm:pt>
    <dgm:pt modelId="{12B66BCE-859D-CC4B-89E4-12E2775D9A88}" type="sibTrans" cxnId="{34620433-597F-014A-9075-FB4E241EF974}">
      <dgm:prSet/>
      <dgm:spPr/>
      <dgm:t>
        <a:bodyPr/>
        <a:lstStyle/>
        <a:p>
          <a:endParaRPr lang="en-US"/>
        </a:p>
      </dgm:t>
    </dgm:pt>
    <dgm:pt modelId="{0CA9A33D-2095-4D75-9F1B-6B1DD8D515FB}" type="pres">
      <dgm:prSet presAssocID="{95866A87-FFA6-466C-87CE-655868EFCAD1}" presName="outerComposite" presStyleCnt="0">
        <dgm:presLayoutVars>
          <dgm:chMax val="5"/>
          <dgm:dir/>
          <dgm:resizeHandles val="exact"/>
        </dgm:presLayoutVars>
      </dgm:prSet>
      <dgm:spPr/>
    </dgm:pt>
    <dgm:pt modelId="{FC372A73-79EB-45C4-9BFB-D5DA1807D5DD}" type="pres">
      <dgm:prSet presAssocID="{95866A87-FFA6-466C-87CE-655868EFCAD1}" presName="dummyMaxCanvas" presStyleCnt="0">
        <dgm:presLayoutVars/>
      </dgm:prSet>
      <dgm:spPr/>
    </dgm:pt>
    <dgm:pt modelId="{5E1C24B9-6809-DB49-8BFC-527B0935A617}" type="pres">
      <dgm:prSet presAssocID="{95866A87-FFA6-466C-87CE-655868EFCAD1}" presName="FiveNodes_1" presStyleLbl="node1" presStyleIdx="0" presStyleCnt="5">
        <dgm:presLayoutVars>
          <dgm:bulletEnabled val="1"/>
        </dgm:presLayoutVars>
      </dgm:prSet>
      <dgm:spPr/>
    </dgm:pt>
    <dgm:pt modelId="{76F075E9-0D65-C442-B90B-6F2877CC23E4}" type="pres">
      <dgm:prSet presAssocID="{95866A87-FFA6-466C-87CE-655868EFCAD1}" presName="FiveNodes_2" presStyleLbl="node1" presStyleIdx="1" presStyleCnt="5" custScaleX="107387">
        <dgm:presLayoutVars>
          <dgm:bulletEnabled val="1"/>
        </dgm:presLayoutVars>
      </dgm:prSet>
      <dgm:spPr/>
    </dgm:pt>
    <dgm:pt modelId="{32CEB621-6258-B749-AF55-70BDFD0FBF00}" type="pres">
      <dgm:prSet presAssocID="{95866A87-FFA6-466C-87CE-655868EFCAD1}" presName="FiveNodes_3" presStyleLbl="node1" presStyleIdx="2" presStyleCnt="5">
        <dgm:presLayoutVars>
          <dgm:bulletEnabled val="1"/>
        </dgm:presLayoutVars>
      </dgm:prSet>
      <dgm:spPr/>
    </dgm:pt>
    <dgm:pt modelId="{8369507E-E742-6547-9965-0FAB0A8C0EB0}" type="pres">
      <dgm:prSet presAssocID="{95866A87-FFA6-466C-87CE-655868EFCAD1}" presName="FiveNodes_4" presStyleLbl="node1" presStyleIdx="3" presStyleCnt="5">
        <dgm:presLayoutVars>
          <dgm:bulletEnabled val="1"/>
        </dgm:presLayoutVars>
      </dgm:prSet>
      <dgm:spPr/>
    </dgm:pt>
    <dgm:pt modelId="{A1DA7EA0-C897-A048-895E-E741B4D2A05C}" type="pres">
      <dgm:prSet presAssocID="{95866A87-FFA6-466C-87CE-655868EFCAD1}" presName="FiveNodes_5" presStyleLbl="node1" presStyleIdx="4" presStyleCnt="5">
        <dgm:presLayoutVars>
          <dgm:bulletEnabled val="1"/>
        </dgm:presLayoutVars>
      </dgm:prSet>
      <dgm:spPr/>
    </dgm:pt>
    <dgm:pt modelId="{5CB08CE1-B292-B948-8B02-E448009772B6}" type="pres">
      <dgm:prSet presAssocID="{95866A87-FFA6-466C-87CE-655868EFCAD1}" presName="FiveConn_1-2" presStyleLbl="fgAccFollowNode1" presStyleIdx="0" presStyleCnt="4">
        <dgm:presLayoutVars>
          <dgm:bulletEnabled val="1"/>
        </dgm:presLayoutVars>
      </dgm:prSet>
      <dgm:spPr/>
    </dgm:pt>
    <dgm:pt modelId="{04BE5816-964F-044B-971C-208D910EC1EC}" type="pres">
      <dgm:prSet presAssocID="{95866A87-FFA6-466C-87CE-655868EFCAD1}" presName="FiveConn_2-3" presStyleLbl="fgAccFollowNode1" presStyleIdx="1" presStyleCnt="4">
        <dgm:presLayoutVars>
          <dgm:bulletEnabled val="1"/>
        </dgm:presLayoutVars>
      </dgm:prSet>
      <dgm:spPr/>
    </dgm:pt>
    <dgm:pt modelId="{B8F0908D-22C0-0344-A46C-DC5C725E16FC}" type="pres">
      <dgm:prSet presAssocID="{95866A87-FFA6-466C-87CE-655868EFCAD1}" presName="FiveConn_3-4" presStyleLbl="fgAccFollowNode1" presStyleIdx="2" presStyleCnt="4">
        <dgm:presLayoutVars>
          <dgm:bulletEnabled val="1"/>
        </dgm:presLayoutVars>
      </dgm:prSet>
      <dgm:spPr/>
    </dgm:pt>
    <dgm:pt modelId="{2A73B287-2D85-1D49-B5A7-62C70F562D1C}" type="pres">
      <dgm:prSet presAssocID="{95866A87-FFA6-466C-87CE-655868EFCAD1}" presName="FiveConn_4-5" presStyleLbl="fgAccFollowNode1" presStyleIdx="3" presStyleCnt="4">
        <dgm:presLayoutVars>
          <dgm:bulletEnabled val="1"/>
        </dgm:presLayoutVars>
      </dgm:prSet>
      <dgm:spPr/>
    </dgm:pt>
    <dgm:pt modelId="{C8C03D6D-D9B4-D04C-958F-65897A086B89}" type="pres">
      <dgm:prSet presAssocID="{95866A87-FFA6-466C-87CE-655868EFCAD1}" presName="FiveNodes_1_text" presStyleLbl="node1" presStyleIdx="4" presStyleCnt="5">
        <dgm:presLayoutVars>
          <dgm:bulletEnabled val="1"/>
        </dgm:presLayoutVars>
      </dgm:prSet>
      <dgm:spPr/>
    </dgm:pt>
    <dgm:pt modelId="{3FF75B09-F108-794E-BAC9-701E7FDB28B5}" type="pres">
      <dgm:prSet presAssocID="{95866A87-FFA6-466C-87CE-655868EFCAD1}" presName="FiveNodes_2_text" presStyleLbl="node1" presStyleIdx="4" presStyleCnt="5">
        <dgm:presLayoutVars>
          <dgm:bulletEnabled val="1"/>
        </dgm:presLayoutVars>
      </dgm:prSet>
      <dgm:spPr/>
    </dgm:pt>
    <dgm:pt modelId="{A911F657-B992-8644-AC82-5A30E33D3CBB}" type="pres">
      <dgm:prSet presAssocID="{95866A87-FFA6-466C-87CE-655868EFCAD1}" presName="FiveNodes_3_text" presStyleLbl="node1" presStyleIdx="4" presStyleCnt="5">
        <dgm:presLayoutVars>
          <dgm:bulletEnabled val="1"/>
        </dgm:presLayoutVars>
      </dgm:prSet>
      <dgm:spPr/>
    </dgm:pt>
    <dgm:pt modelId="{53E862D5-F971-B744-9D4A-608ABF322723}" type="pres">
      <dgm:prSet presAssocID="{95866A87-FFA6-466C-87CE-655868EFCAD1}" presName="FiveNodes_4_text" presStyleLbl="node1" presStyleIdx="4" presStyleCnt="5">
        <dgm:presLayoutVars>
          <dgm:bulletEnabled val="1"/>
        </dgm:presLayoutVars>
      </dgm:prSet>
      <dgm:spPr/>
    </dgm:pt>
    <dgm:pt modelId="{2FB9D6A4-B641-274D-9AB1-8BDB8525EBA4}" type="pres">
      <dgm:prSet presAssocID="{95866A87-FFA6-466C-87CE-655868EFCAD1}" presName="FiveNodes_5_text" presStyleLbl="node1" presStyleIdx="4" presStyleCnt="5">
        <dgm:presLayoutVars>
          <dgm:bulletEnabled val="1"/>
        </dgm:presLayoutVars>
      </dgm:prSet>
      <dgm:spPr/>
    </dgm:pt>
  </dgm:ptLst>
  <dgm:cxnLst>
    <dgm:cxn modelId="{B234E301-EEE1-4DEC-9917-DC1A400E101C}" srcId="{95866A87-FFA6-466C-87CE-655868EFCAD1}" destId="{BC627308-A69F-4A62-B7D4-5306A63699B0}" srcOrd="3" destOrd="0" parTransId="{5B99DBEE-9818-489D-99BC-CD29798FA4A3}" sibTransId="{4EC9894F-E4EA-49FC-B0CD-1D7DC070B161}"/>
    <dgm:cxn modelId="{B1BA3F1B-10D7-6747-907B-F144B842AB96}" type="presOf" srcId="{C5700105-3F9A-467D-93EE-983ED9D9672F}" destId="{76F075E9-0D65-C442-B90B-6F2877CC23E4}" srcOrd="0" destOrd="0" presId="urn:microsoft.com/office/officeart/2005/8/layout/vProcess5"/>
    <dgm:cxn modelId="{09100F1D-85E1-FC42-AC66-C7C330291E8C}" type="presOf" srcId="{9962CD16-DF02-4B20-85A5-07CB4C654A02}" destId="{32CEB621-6258-B749-AF55-70BDFD0FBF00}" srcOrd="0" destOrd="0" presId="urn:microsoft.com/office/officeart/2005/8/layout/vProcess5"/>
    <dgm:cxn modelId="{FBDE5524-CB1E-5A45-B934-22C155786AE3}" type="presOf" srcId="{BC627308-A69F-4A62-B7D4-5306A63699B0}" destId="{53E862D5-F971-B744-9D4A-608ABF322723}" srcOrd="1" destOrd="0" presId="urn:microsoft.com/office/officeart/2005/8/layout/vProcess5"/>
    <dgm:cxn modelId="{CD0FC327-0D0D-6D4C-8F39-2DDF6636E4BF}" type="presOf" srcId="{BC627308-A69F-4A62-B7D4-5306A63699B0}" destId="{8369507E-E742-6547-9965-0FAB0A8C0EB0}" srcOrd="0" destOrd="0" presId="urn:microsoft.com/office/officeart/2005/8/layout/vProcess5"/>
    <dgm:cxn modelId="{34620433-597F-014A-9075-FB4E241EF974}" srcId="{95866A87-FFA6-466C-87CE-655868EFCAD1}" destId="{8DC42B38-C8EA-4A41-8A67-1EFDAF2EE24A}" srcOrd="4" destOrd="0" parTransId="{1688F895-804A-734D-9AE8-299DF645E608}" sibTransId="{12B66BCE-859D-CC4B-89E4-12E2775D9A88}"/>
    <dgm:cxn modelId="{C199F73E-27A5-D448-9955-0BE4587CB87E}" type="presOf" srcId="{4EC9894F-E4EA-49FC-B0CD-1D7DC070B161}" destId="{2A73B287-2D85-1D49-B5A7-62C70F562D1C}" srcOrd="0" destOrd="0" presId="urn:microsoft.com/office/officeart/2005/8/layout/vProcess5"/>
    <dgm:cxn modelId="{1E075848-63AE-EF49-8C75-EDB10CCDE9E7}" type="presOf" srcId="{9962CD16-DF02-4B20-85A5-07CB4C654A02}" destId="{A911F657-B992-8644-AC82-5A30E33D3CBB}" srcOrd="1" destOrd="0" presId="urn:microsoft.com/office/officeart/2005/8/layout/vProcess5"/>
    <dgm:cxn modelId="{B0FA6A4B-AF69-4040-B209-040EFB6004A7}" srcId="{95866A87-FFA6-466C-87CE-655868EFCAD1}" destId="{C5700105-3F9A-467D-93EE-983ED9D9672F}" srcOrd="1" destOrd="0" parTransId="{CD5F2399-6CAA-4D72-917D-A736A626E04C}" sibTransId="{E49AE633-F823-41D1-BFAF-168870AFAB5D}"/>
    <dgm:cxn modelId="{BF679A4F-3ACD-7F42-A2A7-5339108F0A30}" type="presOf" srcId="{C5700105-3F9A-467D-93EE-983ED9D9672F}" destId="{3FF75B09-F108-794E-BAC9-701E7FDB28B5}" srcOrd="1" destOrd="0" presId="urn:microsoft.com/office/officeart/2005/8/layout/vProcess5"/>
    <dgm:cxn modelId="{CC9E6677-93D4-2B4F-ACEB-9359A33BA3EA}" type="presOf" srcId="{E49AE633-F823-41D1-BFAF-168870AFAB5D}" destId="{04BE5816-964F-044B-971C-208D910EC1EC}" srcOrd="0" destOrd="0" presId="urn:microsoft.com/office/officeart/2005/8/layout/vProcess5"/>
    <dgm:cxn modelId="{BC673A7B-7CAA-F44E-8B04-467FA87DA37A}" type="presOf" srcId="{E2AC2FD4-82DA-401E-A721-F0E76B3D217B}" destId="{B8F0908D-22C0-0344-A46C-DC5C725E16FC}" srcOrd="0" destOrd="0" presId="urn:microsoft.com/office/officeart/2005/8/layout/vProcess5"/>
    <dgm:cxn modelId="{F9FAE17B-BAC6-433B-AB48-4B38B0BBC75B}" type="presOf" srcId="{95866A87-FFA6-466C-87CE-655868EFCAD1}" destId="{0CA9A33D-2095-4D75-9F1B-6B1DD8D515FB}" srcOrd="0" destOrd="0" presId="urn:microsoft.com/office/officeart/2005/8/layout/vProcess5"/>
    <dgm:cxn modelId="{71BC2D81-671B-3E41-9131-05FD7ED929FA}" type="presOf" srcId="{BC9505C1-3738-4971-85CC-BA79773A6352}" destId="{C8C03D6D-D9B4-D04C-958F-65897A086B89}" srcOrd="1" destOrd="0" presId="urn:microsoft.com/office/officeart/2005/8/layout/vProcess5"/>
    <dgm:cxn modelId="{FCFF9E9B-12BF-1646-84D7-40B5EB621A13}" type="presOf" srcId="{8DC42B38-C8EA-4A41-8A67-1EFDAF2EE24A}" destId="{A1DA7EA0-C897-A048-895E-E741B4D2A05C}" srcOrd="0" destOrd="0" presId="urn:microsoft.com/office/officeart/2005/8/layout/vProcess5"/>
    <dgm:cxn modelId="{A686C29C-30A4-49BA-9D46-BBC582DF51B7}" srcId="{95866A87-FFA6-466C-87CE-655868EFCAD1}" destId="{BC9505C1-3738-4971-85CC-BA79773A6352}" srcOrd="0" destOrd="0" parTransId="{4113ED4E-FE54-4F0D-A69B-25DCB954C72D}" sibTransId="{CFA24D6B-CCC7-4D26-8786-08DE3DBE242D}"/>
    <dgm:cxn modelId="{DF34A7B1-A16C-F74D-BF0E-3C306017D03A}" type="presOf" srcId="{BC9505C1-3738-4971-85CC-BA79773A6352}" destId="{5E1C24B9-6809-DB49-8BFC-527B0935A617}" srcOrd="0" destOrd="0" presId="urn:microsoft.com/office/officeart/2005/8/layout/vProcess5"/>
    <dgm:cxn modelId="{FBC342D1-212B-2941-AC18-65D9E3543DAA}" type="presOf" srcId="{8DC42B38-C8EA-4A41-8A67-1EFDAF2EE24A}" destId="{2FB9D6A4-B641-274D-9AB1-8BDB8525EBA4}" srcOrd="1" destOrd="0" presId="urn:microsoft.com/office/officeart/2005/8/layout/vProcess5"/>
    <dgm:cxn modelId="{1CD045ED-018D-4DC3-985B-D99A38219EE2}" srcId="{95866A87-FFA6-466C-87CE-655868EFCAD1}" destId="{9962CD16-DF02-4B20-85A5-07CB4C654A02}" srcOrd="2" destOrd="0" parTransId="{FD6E00A6-C81E-48A8-8DF2-5535DC999024}" sibTransId="{E2AC2FD4-82DA-401E-A721-F0E76B3D217B}"/>
    <dgm:cxn modelId="{D5FF69EF-70BC-C54A-82D3-78D323522A01}" type="presOf" srcId="{CFA24D6B-CCC7-4D26-8786-08DE3DBE242D}" destId="{5CB08CE1-B292-B948-8B02-E448009772B6}" srcOrd="0" destOrd="0" presId="urn:microsoft.com/office/officeart/2005/8/layout/vProcess5"/>
    <dgm:cxn modelId="{231FB240-71E2-45F3-B38D-D34FFB1B25F1}" type="presParOf" srcId="{0CA9A33D-2095-4D75-9F1B-6B1DD8D515FB}" destId="{FC372A73-79EB-45C4-9BFB-D5DA1807D5DD}" srcOrd="0" destOrd="0" presId="urn:microsoft.com/office/officeart/2005/8/layout/vProcess5"/>
    <dgm:cxn modelId="{CCDA85EA-51EE-784A-B8FA-3D5004E86CB1}" type="presParOf" srcId="{0CA9A33D-2095-4D75-9F1B-6B1DD8D515FB}" destId="{5E1C24B9-6809-DB49-8BFC-527B0935A617}" srcOrd="1" destOrd="0" presId="urn:microsoft.com/office/officeart/2005/8/layout/vProcess5"/>
    <dgm:cxn modelId="{155D4DF5-69D0-5348-B027-8C9933AD2137}" type="presParOf" srcId="{0CA9A33D-2095-4D75-9F1B-6B1DD8D515FB}" destId="{76F075E9-0D65-C442-B90B-6F2877CC23E4}" srcOrd="2" destOrd="0" presId="urn:microsoft.com/office/officeart/2005/8/layout/vProcess5"/>
    <dgm:cxn modelId="{76EA164E-250D-7A4B-B0C1-530DA65CA7B8}" type="presParOf" srcId="{0CA9A33D-2095-4D75-9F1B-6B1DD8D515FB}" destId="{32CEB621-6258-B749-AF55-70BDFD0FBF00}" srcOrd="3" destOrd="0" presId="urn:microsoft.com/office/officeart/2005/8/layout/vProcess5"/>
    <dgm:cxn modelId="{C93B0C4A-AFB6-4E4D-82C9-1A06A0FE754D}" type="presParOf" srcId="{0CA9A33D-2095-4D75-9F1B-6B1DD8D515FB}" destId="{8369507E-E742-6547-9965-0FAB0A8C0EB0}" srcOrd="4" destOrd="0" presId="urn:microsoft.com/office/officeart/2005/8/layout/vProcess5"/>
    <dgm:cxn modelId="{8680C4F3-65C4-D148-94B2-9D5CF7E43250}" type="presParOf" srcId="{0CA9A33D-2095-4D75-9F1B-6B1DD8D515FB}" destId="{A1DA7EA0-C897-A048-895E-E741B4D2A05C}" srcOrd="5" destOrd="0" presId="urn:microsoft.com/office/officeart/2005/8/layout/vProcess5"/>
    <dgm:cxn modelId="{AEF9C932-C6EB-A344-A5CE-748DB6DCE180}" type="presParOf" srcId="{0CA9A33D-2095-4D75-9F1B-6B1DD8D515FB}" destId="{5CB08CE1-B292-B948-8B02-E448009772B6}" srcOrd="6" destOrd="0" presId="urn:microsoft.com/office/officeart/2005/8/layout/vProcess5"/>
    <dgm:cxn modelId="{AE657F9A-4B8A-B043-B5F0-F5979D075470}" type="presParOf" srcId="{0CA9A33D-2095-4D75-9F1B-6B1DD8D515FB}" destId="{04BE5816-964F-044B-971C-208D910EC1EC}" srcOrd="7" destOrd="0" presId="urn:microsoft.com/office/officeart/2005/8/layout/vProcess5"/>
    <dgm:cxn modelId="{B9CC92A1-29B2-874F-B55E-38EDFC7404F9}" type="presParOf" srcId="{0CA9A33D-2095-4D75-9F1B-6B1DD8D515FB}" destId="{B8F0908D-22C0-0344-A46C-DC5C725E16FC}" srcOrd="8" destOrd="0" presId="urn:microsoft.com/office/officeart/2005/8/layout/vProcess5"/>
    <dgm:cxn modelId="{0F3D72F8-9AC9-9F47-A3BF-B44730738AD2}" type="presParOf" srcId="{0CA9A33D-2095-4D75-9F1B-6B1DD8D515FB}" destId="{2A73B287-2D85-1D49-B5A7-62C70F562D1C}" srcOrd="9" destOrd="0" presId="urn:microsoft.com/office/officeart/2005/8/layout/vProcess5"/>
    <dgm:cxn modelId="{8384591B-B017-724E-B7DC-A0C0AA725056}" type="presParOf" srcId="{0CA9A33D-2095-4D75-9F1B-6B1DD8D515FB}" destId="{C8C03D6D-D9B4-D04C-958F-65897A086B89}" srcOrd="10" destOrd="0" presId="urn:microsoft.com/office/officeart/2005/8/layout/vProcess5"/>
    <dgm:cxn modelId="{E86BCF18-0DF5-1A4A-B37D-A5C73FA436BD}" type="presParOf" srcId="{0CA9A33D-2095-4D75-9F1B-6B1DD8D515FB}" destId="{3FF75B09-F108-794E-BAC9-701E7FDB28B5}" srcOrd="11" destOrd="0" presId="urn:microsoft.com/office/officeart/2005/8/layout/vProcess5"/>
    <dgm:cxn modelId="{30233933-B29C-A74D-9839-AE9AF11759B0}" type="presParOf" srcId="{0CA9A33D-2095-4D75-9F1B-6B1DD8D515FB}" destId="{A911F657-B992-8644-AC82-5A30E33D3CBB}" srcOrd="12" destOrd="0" presId="urn:microsoft.com/office/officeart/2005/8/layout/vProcess5"/>
    <dgm:cxn modelId="{7FBBA2C9-0851-5240-8D27-7C8BBA1DF892}" type="presParOf" srcId="{0CA9A33D-2095-4D75-9F1B-6B1DD8D515FB}" destId="{53E862D5-F971-B744-9D4A-608ABF322723}" srcOrd="13" destOrd="0" presId="urn:microsoft.com/office/officeart/2005/8/layout/vProcess5"/>
    <dgm:cxn modelId="{787797B3-B19E-8546-8E2E-7A78E806E674}" type="presParOf" srcId="{0CA9A33D-2095-4D75-9F1B-6B1DD8D515FB}" destId="{2FB9D6A4-B641-274D-9AB1-8BDB8525EBA4}"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C24B9-6809-DB49-8BFC-527B0935A617}">
      <dsp:nvSpPr>
        <dsp:cNvPr id="0" name=""/>
        <dsp:cNvSpPr/>
      </dsp:nvSpPr>
      <dsp:spPr>
        <a:xfrm>
          <a:off x="0" y="0"/>
          <a:ext cx="6438281" cy="82295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ja-JP" altLang="en-US" sz="1600" b="0" kern="1200">
              <a:latin typeface="+mn-lt"/>
            </a:rPr>
            <a:t>指定されたデバイス上のパケットキャプチャ</a:t>
          </a:r>
          <a:br>
            <a:rPr lang="en-US" altLang="ja-JP" sz="1300" b="0" kern="1200" dirty="0">
              <a:latin typeface="+mn-lt"/>
            </a:rPr>
          </a:br>
          <a:r>
            <a:rPr lang="ja-JP" altLang="en-US" sz="1400" b="0" kern="1200">
              <a:latin typeface="+mn-lt"/>
            </a:rPr>
            <a:t>・オープンソースパケットキャプチャシステム</a:t>
          </a:r>
          <a:r>
            <a:rPr lang="en-US" altLang="ja-JP" sz="1400" b="0" u="sng" kern="1200" dirty="0" err="1">
              <a:latin typeface="+mn-lt"/>
            </a:rPr>
            <a:t>SharpPCap</a:t>
          </a:r>
          <a:r>
            <a:rPr lang="en-US" altLang="ja-JP" sz="1400" b="0" u="none" kern="1200" dirty="0">
              <a:latin typeface="+mn-lt"/>
            </a:rPr>
            <a:t> </a:t>
          </a:r>
          <a:r>
            <a:rPr lang="en-US" altLang="ja-JP" sz="1400" b="0" u="none" kern="1200" baseline="30000" dirty="0">
              <a:latin typeface="+mn-lt"/>
            </a:rPr>
            <a:t>[1]</a:t>
          </a:r>
          <a:r>
            <a:rPr lang="ja-JP" altLang="en-US" sz="1400" b="0" u="none" kern="1200">
              <a:latin typeface="+mn-lt"/>
            </a:rPr>
            <a:t>実装</a:t>
          </a:r>
          <a:endParaRPr lang="en-US" sz="1400" b="0" u="none" kern="1200" dirty="0">
            <a:latin typeface="+mn-lt"/>
          </a:endParaRPr>
        </a:p>
      </dsp:txBody>
      <dsp:txXfrm>
        <a:off x="24104" y="24104"/>
        <a:ext cx="5453957" cy="774751"/>
      </dsp:txXfrm>
    </dsp:sp>
    <dsp:sp modelId="{76F075E9-0D65-C442-B90B-6F2877CC23E4}">
      <dsp:nvSpPr>
        <dsp:cNvPr id="0" name=""/>
        <dsp:cNvSpPr/>
      </dsp:nvSpPr>
      <dsp:spPr>
        <a:xfrm>
          <a:off x="242982" y="937259"/>
          <a:ext cx="6913877" cy="82295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ja-JP" altLang="en-US" sz="1600" b="0" kern="1200"/>
            <a:t>リアルタイムでパケットを取得し、必要な情報を分析する</a:t>
          </a:r>
          <a:endParaRPr lang="en-US" altLang="ja-JP" sz="1600" b="0" kern="1200" dirty="0"/>
        </a:p>
        <a:p>
          <a:pPr marL="0" lvl="0" indent="0" algn="l" defTabSz="711200">
            <a:lnSpc>
              <a:spcPct val="90000"/>
            </a:lnSpc>
            <a:spcBef>
              <a:spcPct val="0"/>
            </a:spcBef>
            <a:spcAft>
              <a:spcPct val="35000"/>
            </a:spcAft>
            <a:buNone/>
          </a:pPr>
          <a:r>
            <a:rPr lang="ja-JP" altLang="en-US" sz="1600" b="0" kern="1200"/>
            <a:t>・プロトコル</a:t>
          </a:r>
          <a:r>
            <a:rPr lang="ja-JP" altLang="en-US" sz="1400" b="0" kern="1200"/>
            <a:t>やポート番号や送受信先の</a:t>
          </a:r>
          <a:r>
            <a:rPr lang="en-US" altLang="ja-JP" sz="1400" b="0" kern="1200" dirty="0"/>
            <a:t>IP</a:t>
          </a:r>
          <a:r>
            <a:rPr lang="ja-JP" altLang="en-US" sz="1400" b="0" kern="1200"/>
            <a:t>アドレス等</a:t>
          </a:r>
          <a:endParaRPr lang="en-US" sz="1400" b="0" kern="1200" dirty="0"/>
        </a:p>
      </dsp:txBody>
      <dsp:txXfrm>
        <a:off x="267086" y="961363"/>
        <a:ext cx="5774934" cy="774751"/>
      </dsp:txXfrm>
    </dsp:sp>
    <dsp:sp modelId="{32CEB621-6258-B749-AF55-70BDFD0FBF00}">
      <dsp:nvSpPr>
        <dsp:cNvPr id="0" name=""/>
        <dsp:cNvSpPr/>
      </dsp:nvSpPr>
      <dsp:spPr>
        <a:xfrm>
          <a:off x="961561" y="1874519"/>
          <a:ext cx="6438281" cy="82295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ja-JP" altLang="en-US" sz="1600" b="0" kern="1200"/>
            <a:t>得られた</a:t>
          </a:r>
          <a:r>
            <a:rPr lang="en-US" altLang="ja-JP" sz="1600" b="0" kern="1200" dirty="0"/>
            <a:t>IP</a:t>
          </a:r>
          <a:r>
            <a:rPr lang="ja-JP" altLang="en-US" sz="1600" b="0" kern="1200"/>
            <a:t>アドレスより位置情報を調べる</a:t>
          </a:r>
          <a:br>
            <a:rPr lang="en-US" altLang="ja-JP" sz="1600" b="0" kern="1200" dirty="0"/>
          </a:br>
          <a:r>
            <a:rPr lang="ja-JP" altLang="en-US" sz="1600" b="0" kern="1200"/>
            <a:t>・</a:t>
          </a:r>
          <a:r>
            <a:rPr lang="en-US" altLang="ja-JP" sz="1400" b="0" u="sng" kern="1200" dirty="0"/>
            <a:t>MaxMindGeoLite2</a:t>
          </a:r>
          <a:r>
            <a:rPr lang="ja-JP" altLang="en-US" sz="1400" b="0" kern="1200"/>
            <a:t>データベース</a:t>
          </a:r>
          <a:r>
            <a:rPr lang="en-US" altLang="ja-JP" sz="1400" b="0" kern="1200" baseline="30000" dirty="0"/>
            <a:t>[2]</a:t>
          </a:r>
          <a:r>
            <a:rPr lang="ja-JP" altLang="en-US" sz="1400" b="0" kern="1200"/>
            <a:t>実装</a:t>
          </a:r>
          <a:endParaRPr lang="en-US" sz="1400" b="0" kern="1200" dirty="0"/>
        </a:p>
      </dsp:txBody>
      <dsp:txXfrm>
        <a:off x="985665" y="1898623"/>
        <a:ext cx="5374369" cy="774751"/>
      </dsp:txXfrm>
    </dsp:sp>
    <dsp:sp modelId="{8369507E-E742-6547-9965-0FAB0A8C0EB0}">
      <dsp:nvSpPr>
        <dsp:cNvPr id="0" name=""/>
        <dsp:cNvSpPr/>
      </dsp:nvSpPr>
      <dsp:spPr>
        <a:xfrm>
          <a:off x="1442342" y="2811779"/>
          <a:ext cx="6438281" cy="82295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ja-JP" altLang="en-US" sz="1600" b="0" kern="1200"/>
            <a:t>得られた情報を地図上に可視化</a:t>
          </a:r>
          <a:br>
            <a:rPr lang="en-US" altLang="ja-JP" sz="1500" b="0" kern="1200" dirty="0"/>
          </a:br>
          <a:r>
            <a:rPr lang="ja-JP" altLang="en-US" sz="1500" b="0" kern="1200"/>
            <a:t>・</a:t>
          </a:r>
          <a:r>
            <a:rPr lang="en-US" altLang="ja-JP" sz="1400" b="0" u="sng" kern="1200" dirty="0" err="1"/>
            <a:t>GMap</a:t>
          </a:r>
          <a:r>
            <a:rPr lang="en-US" altLang="ja-JP" sz="1400" b="0" kern="1200" dirty="0"/>
            <a:t> (.NET Control)</a:t>
          </a:r>
          <a:r>
            <a:rPr lang="en-US" altLang="ja-JP" sz="1400" b="0" kern="1200" baseline="30000" dirty="0"/>
            <a:t> [3] </a:t>
          </a:r>
          <a:r>
            <a:rPr lang="ja-JP" altLang="en-US" sz="1400" b="0" kern="1200"/>
            <a:t>実装 </a:t>
          </a:r>
          <a:br>
            <a:rPr lang="en-US" altLang="ja-JP" sz="1400" b="0" kern="1200" dirty="0"/>
          </a:br>
          <a:r>
            <a:rPr lang="en-US" altLang="ja-JP" sz="1400" b="0" kern="1200" dirty="0"/>
            <a:t>	</a:t>
          </a:r>
          <a:r>
            <a:rPr lang="ja-JP" altLang="en-US" sz="1400" b="0" kern="1200"/>
            <a:t>→ マッププロバイダー </a:t>
          </a:r>
          <a:r>
            <a:rPr lang="en-US" altLang="ja-JP" sz="1400" b="0" kern="1200" dirty="0"/>
            <a:t>: Bing Map API</a:t>
          </a:r>
          <a:endParaRPr lang="en-US" sz="1500" b="0" kern="1200" dirty="0"/>
        </a:p>
      </dsp:txBody>
      <dsp:txXfrm>
        <a:off x="1466446" y="2835883"/>
        <a:ext cx="5374369" cy="774751"/>
      </dsp:txXfrm>
    </dsp:sp>
    <dsp:sp modelId="{A1DA7EA0-C897-A048-895E-E741B4D2A05C}">
      <dsp:nvSpPr>
        <dsp:cNvPr id="0" name=""/>
        <dsp:cNvSpPr/>
      </dsp:nvSpPr>
      <dsp:spPr>
        <a:xfrm>
          <a:off x="1923123" y="3749039"/>
          <a:ext cx="6438281" cy="82295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ja-JP" altLang="en-US" sz="1600" b="0" kern="1200"/>
            <a:t>キャプチャしたパケット情報をログする</a:t>
          </a:r>
          <a:br>
            <a:rPr lang="en-US" altLang="ja-JP" sz="1200" b="0" kern="1200" dirty="0"/>
          </a:br>
          <a:r>
            <a:rPr lang="ja-JP" altLang="en-US" sz="1200" b="0" kern="1200"/>
            <a:t>・</a:t>
          </a:r>
          <a:r>
            <a:rPr lang="en-US" altLang="ja-JP" sz="1400" b="0" u="none" kern="1200" dirty="0"/>
            <a:t>Visual Studio</a:t>
          </a:r>
          <a:r>
            <a:rPr lang="ja-JP" altLang="en-US" sz="1400" b="0" u="none" kern="1200"/>
            <a:t>の</a:t>
          </a:r>
          <a:r>
            <a:rPr lang="en-US" altLang="ja-JP" sz="1400" b="0" u="none" kern="1200" dirty="0" err="1"/>
            <a:t>StreamWriter</a:t>
          </a:r>
          <a:r>
            <a:rPr lang="ja-JP" altLang="en-US" sz="1400" b="0" u="none" kern="1200"/>
            <a:t>機能でログファイルを作成</a:t>
          </a:r>
          <a:endParaRPr lang="en-US" sz="1400" b="0" u="none" kern="1200" dirty="0"/>
        </a:p>
      </dsp:txBody>
      <dsp:txXfrm>
        <a:off x="1947227" y="3773143"/>
        <a:ext cx="5374369" cy="774751"/>
      </dsp:txXfrm>
    </dsp:sp>
    <dsp:sp modelId="{5CB08CE1-B292-B948-8B02-E448009772B6}">
      <dsp:nvSpPr>
        <dsp:cNvPr id="0" name=""/>
        <dsp:cNvSpPr/>
      </dsp:nvSpPr>
      <dsp:spPr>
        <a:xfrm>
          <a:off x="5903357" y="601217"/>
          <a:ext cx="534923" cy="534923"/>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b="0" kern="1200">
            <a:solidFill>
              <a:schemeClr val="tx1"/>
            </a:solidFill>
          </a:endParaRPr>
        </a:p>
      </dsp:txBody>
      <dsp:txXfrm>
        <a:off x="6023715" y="601217"/>
        <a:ext cx="294207" cy="402530"/>
      </dsp:txXfrm>
    </dsp:sp>
    <dsp:sp modelId="{04BE5816-964F-044B-971C-208D910EC1EC}">
      <dsp:nvSpPr>
        <dsp:cNvPr id="0" name=""/>
        <dsp:cNvSpPr/>
      </dsp:nvSpPr>
      <dsp:spPr>
        <a:xfrm>
          <a:off x="6384138" y="1538477"/>
          <a:ext cx="534923" cy="534923"/>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b="0" kern="1200">
            <a:solidFill>
              <a:schemeClr val="tx1"/>
            </a:solidFill>
          </a:endParaRPr>
        </a:p>
      </dsp:txBody>
      <dsp:txXfrm>
        <a:off x="6504496" y="1538477"/>
        <a:ext cx="294207" cy="402530"/>
      </dsp:txXfrm>
    </dsp:sp>
    <dsp:sp modelId="{B8F0908D-22C0-0344-A46C-DC5C725E16FC}">
      <dsp:nvSpPr>
        <dsp:cNvPr id="0" name=""/>
        <dsp:cNvSpPr/>
      </dsp:nvSpPr>
      <dsp:spPr>
        <a:xfrm>
          <a:off x="6864919" y="2462021"/>
          <a:ext cx="534923" cy="534923"/>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b="0" kern="1200">
            <a:solidFill>
              <a:schemeClr val="tx1"/>
            </a:solidFill>
          </a:endParaRPr>
        </a:p>
      </dsp:txBody>
      <dsp:txXfrm>
        <a:off x="6985277" y="2462021"/>
        <a:ext cx="294207" cy="402530"/>
      </dsp:txXfrm>
    </dsp:sp>
    <dsp:sp modelId="{2A73B287-2D85-1D49-B5A7-62C70F562D1C}">
      <dsp:nvSpPr>
        <dsp:cNvPr id="0" name=""/>
        <dsp:cNvSpPr/>
      </dsp:nvSpPr>
      <dsp:spPr>
        <a:xfrm>
          <a:off x="7345700" y="3408425"/>
          <a:ext cx="534923" cy="534923"/>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b="0" kern="1200">
            <a:solidFill>
              <a:schemeClr val="tx1"/>
            </a:solidFill>
          </a:endParaRPr>
        </a:p>
      </dsp:txBody>
      <dsp:txXfrm>
        <a:off x="7466058" y="3408425"/>
        <a:ext cx="294207" cy="402530"/>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gif>
</file>

<file path=ppt/media/image4.PNG>
</file>

<file path=ppt/media/image5.gi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3"/>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3"/>
            <a:ext cx="2971800" cy="458788"/>
          </a:xfrm>
          <a:prstGeom prst="rect">
            <a:avLst/>
          </a:prstGeom>
        </p:spPr>
        <p:txBody>
          <a:bodyPr vert="horz" lIns="91440" tIns="45720" rIns="91440" bIns="45720" rtlCol="0"/>
          <a:lstStyle>
            <a:lvl1pPr algn="r">
              <a:defRPr sz="1200"/>
            </a:lvl1pPr>
          </a:lstStyle>
          <a:p>
            <a:fld id="{41258C6A-2884-438F-9636-0C261709B703}" type="datetimeFigureOut">
              <a:rPr lang="en-US" smtClean="0"/>
              <a:t>2/19/21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4"/>
            <a:ext cx="5486400" cy="4079423"/>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378F54-B642-4ECB-A4A7-BADC777E6188}" type="slidenum">
              <a:rPr lang="en-US" smtClean="0"/>
              <a:t>‹#›</a:t>
            </a:fld>
            <a:endParaRPr lang="en-US"/>
          </a:p>
        </p:txBody>
      </p:sp>
    </p:spTree>
    <p:extLst>
      <p:ext uri="{BB962C8B-B14F-4D97-AF65-F5344CB8AC3E}">
        <p14:creationId xmlns:p14="http://schemas.microsoft.com/office/powerpoint/2010/main" val="3949474757"/>
      </p:ext>
    </p:extLst>
  </p:cSld>
  <p:clrMap bg1="lt1" tx1="dk1" bg2="lt2" tx2="dk2" accent1="accent1" accent2="accent2" accent3="accent3" accent4="accent4" accent5="accent5" accent6="accent6" hlink="hlink" folHlink="folHlink"/>
  <p:notesStyle>
    <a:lvl1pPr marL="0" algn="l" defTabSz="914400" rtl="0" eaLnBrk="1" latinLnBrk="0" hangingPunct="1">
      <a:defRPr sz="1400" kern="1200">
        <a:solidFill>
          <a:schemeClr val="tx1"/>
        </a:solidFill>
        <a:latin typeface="Hiragino Mincho Pro W3" panose="02020300000000000000" pitchFamily="18" charset="-128"/>
        <a:ea typeface="Hiragino Mincho Pro W3" panose="02020300000000000000" pitchFamily="18" charset="-128"/>
        <a:cs typeface="+mn-cs"/>
      </a:defRPr>
    </a:lvl1pPr>
    <a:lvl2pPr marL="457200" algn="l" defTabSz="914400" rtl="0" eaLnBrk="1" latinLnBrk="0" hangingPunct="1">
      <a:defRPr sz="1400" kern="1200">
        <a:solidFill>
          <a:schemeClr val="tx1"/>
        </a:solidFill>
        <a:latin typeface="Hiragino Mincho Pro W3" panose="02020300000000000000" pitchFamily="18" charset="-128"/>
        <a:ea typeface="Hiragino Mincho Pro W3" panose="02020300000000000000" pitchFamily="18" charset="-128"/>
        <a:cs typeface="+mn-cs"/>
      </a:defRPr>
    </a:lvl2pPr>
    <a:lvl3pPr marL="914400" algn="l" defTabSz="914400" rtl="0" eaLnBrk="1" latinLnBrk="0" hangingPunct="1">
      <a:defRPr sz="1400" kern="1200">
        <a:solidFill>
          <a:schemeClr val="tx1"/>
        </a:solidFill>
        <a:latin typeface="Hiragino Mincho Pro W3" panose="02020300000000000000" pitchFamily="18" charset="-128"/>
        <a:ea typeface="Hiragino Mincho Pro W3" panose="02020300000000000000" pitchFamily="18" charset="-128"/>
        <a:cs typeface="+mn-cs"/>
      </a:defRPr>
    </a:lvl3pPr>
    <a:lvl4pPr marL="1371600" algn="l" defTabSz="914400" rtl="0" eaLnBrk="1" latinLnBrk="0" hangingPunct="1">
      <a:defRPr sz="1400" kern="1200">
        <a:solidFill>
          <a:schemeClr val="tx1"/>
        </a:solidFill>
        <a:latin typeface="Hiragino Mincho Pro W3" panose="02020300000000000000" pitchFamily="18" charset="-128"/>
        <a:ea typeface="Hiragino Mincho Pro W3" panose="02020300000000000000" pitchFamily="18" charset="-128"/>
        <a:cs typeface="+mn-cs"/>
      </a:defRPr>
    </a:lvl4pPr>
    <a:lvl5pPr marL="1828800" algn="l" defTabSz="914400" rtl="0" eaLnBrk="1" latinLnBrk="0" hangingPunct="1">
      <a:defRPr sz="1400" kern="1200">
        <a:solidFill>
          <a:schemeClr val="tx1"/>
        </a:solidFill>
        <a:latin typeface="Hiragino Mincho Pro W3" panose="02020300000000000000" pitchFamily="18" charset="-128"/>
        <a:ea typeface="Hiragino Mincho Pro W3" panose="02020300000000000000" pitchFamily="18"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latin typeface="Hiragino Mincho Pro W3" panose="02020300000000000000" pitchFamily="18" charset="-128"/>
                <a:ea typeface="Hiragino Mincho Pro W3" panose="02020300000000000000" pitchFamily="18" charset="-128"/>
                <a:cs typeface="Microsoft Sans Serif" panose="020B0604020202020204" pitchFamily="34" charset="0"/>
              </a:rPr>
              <a:t>C#を用いたWindows向けのパケット可視化システムの開発に関する題しましてムハマドが発表させて頂きます。</a:t>
            </a:r>
          </a:p>
          <a:p>
            <a:endParaRPr lang="en-JP" dirty="0">
              <a:latin typeface="Hiragino Mincho Pro W3" panose="02020300000000000000" pitchFamily="18" charset="-128"/>
              <a:ea typeface="Hiragino Mincho Pro W3" panose="02020300000000000000" pitchFamily="18" charset="-128"/>
              <a:cs typeface="Microsoft Sans Serif" panose="020B0604020202020204" pitchFamily="34" charset="0"/>
            </a:endParaRPr>
          </a:p>
          <a:p>
            <a:r>
              <a:rPr lang="en-JP" baseline="0" dirty="0">
                <a:latin typeface="Hiragino Mincho Pro W3" panose="02020300000000000000" pitchFamily="18" charset="-128"/>
                <a:ea typeface="Hiragino Mincho Pro W3" panose="02020300000000000000" pitchFamily="18" charset="-128"/>
                <a:cs typeface="Microsoft Sans Serif" panose="020B0604020202020204" pitchFamily="34" charset="0"/>
              </a:rPr>
              <a:t>どうぞよろしくお願いいたします</a:t>
            </a:r>
            <a:r>
              <a:rPr lang="en-JP" dirty="0">
                <a:latin typeface="Hiragino Mincho Pro W3" panose="02020300000000000000" pitchFamily="18" charset="-128"/>
                <a:ea typeface="Hiragino Mincho Pro W3" panose="02020300000000000000" pitchFamily="18" charset="-128"/>
                <a:cs typeface="Microsoft Sans Serif" panose="020B0604020202020204" pitchFamily="34" charset="0"/>
              </a:rPr>
              <a:t>。</a:t>
            </a:r>
            <a:endParaRPr lang="en-JP" dirty="0">
              <a:latin typeface="Hiragino Mincho Pro W3" panose="02020300000000000000" pitchFamily="18" charset="-128"/>
              <a:ea typeface="Hiragino Mincho Pro W3" panose="02020300000000000000" pitchFamily="18" charset="-128"/>
            </a:endParaRPr>
          </a:p>
        </p:txBody>
      </p:sp>
      <p:sp>
        <p:nvSpPr>
          <p:cNvPr id="4" name="Slide Number Placeholder 3"/>
          <p:cNvSpPr>
            <a:spLocks noGrp="1"/>
          </p:cNvSpPr>
          <p:nvPr>
            <p:ph type="sldNum" sz="quarter" idx="5"/>
          </p:nvPr>
        </p:nvSpPr>
        <p:spPr/>
        <p:txBody>
          <a:bodyPr/>
          <a:lstStyle/>
          <a:p>
            <a:fld id="{C7378F54-B642-4ECB-A4A7-BADC777E6188}" type="slidenum">
              <a:rPr lang="en-US" smtClean="0"/>
              <a:t>0</a:t>
            </a:fld>
            <a:endParaRPr lang="en-US"/>
          </a:p>
        </p:txBody>
      </p:sp>
    </p:spTree>
    <p:extLst>
      <p:ext uri="{BB962C8B-B14F-4D97-AF65-F5344CB8AC3E}">
        <p14:creationId xmlns:p14="http://schemas.microsoft.com/office/powerpoint/2010/main" val="41716011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結果としては、このようなシステムが開発しました。</a:t>
            </a:r>
          </a:p>
          <a:p>
            <a:endParaRPr lang="en-JP" dirty="0"/>
          </a:p>
          <a:p>
            <a:r>
              <a:rPr lang="en-JP" dirty="0"/>
              <a:t>なお、本研究ではこのシステムはPacVisという名前がつけられます。</a:t>
            </a:r>
          </a:p>
          <a:p>
            <a:endParaRPr lang="en-JP" dirty="0"/>
          </a:p>
          <a:p>
            <a:r>
              <a:rPr lang="en-JP" dirty="0"/>
              <a:t>PacVisを説明すると、大きくの3つの部分に分けることができます。</a:t>
            </a:r>
          </a:p>
        </p:txBody>
      </p:sp>
      <p:sp>
        <p:nvSpPr>
          <p:cNvPr id="4" name="Slide Number Placeholder 3"/>
          <p:cNvSpPr>
            <a:spLocks noGrp="1"/>
          </p:cNvSpPr>
          <p:nvPr>
            <p:ph type="sldNum" sz="quarter" idx="5"/>
          </p:nvPr>
        </p:nvSpPr>
        <p:spPr/>
        <p:txBody>
          <a:bodyPr/>
          <a:lstStyle/>
          <a:p>
            <a:fld id="{C7378F54-B642-4ECB-A4A7-BADC777E6188}" type="slidenum">
              <a:rPr lang="en-US" smtClean="0"/>
              <a:t>9</a:t>
            </a:fld>
            <a:endParaRPr lang="en-US"/>
          </a:p>
        </p:txBody>
      </p:sp>
    </p:spTree>
    <p:extLst>
      <p:ext uri="{BB962C8B-B14F-4D97-AF65-F5344CB8AC3E}">
        <p14:creationId xmlns:p14="http://schemas.microsoft.com/office/powerpoint/2010/main" val="2794389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まず、デバイスを管理する部分です。</a:t>
            </a:r>
          </a:p>
          <a:p>
            <a:endParaRPr lang="en-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JP" dirty="0"/>
              <a:t>ポイント１を中心となり、</a:t>
            </a:r>
            <a:r>
              <a:rPr lang="ja-JP" altLang="en-US">
                <a:solidFill>
                  <a:schemeClr val="tx1"/>
                </a:solidFill>
              </a:rPr>
              <a:t>「</a:t>
            </a:r>
            <a:r>
              <a:rPr lang="en-US" altLang="ja-JP" dirty="0">
                <a:solidFill>
                  <a:schemeClr val="tx1"/>
                </a:solidFill>
              </a:rPr>
              <a:t>Check Device(s)</a:t>
            </a:r>
            <a:r>
              <a:rPr lang="ja-JP" altLang="en-US">
                <a:solidFill>
                  <a:schemeClr val="tx1"/>
                </a:solidFill>
              </a:rPr>
              <a:t>」ボタンを押すとネットワークデバイスをリストで表示され、デバイスを選択できる部分は提案システム必要条件１が達成しました。</a:t>
            </a:r>
            <a:endParaRPr lang="en-US" altLang="ja-JP" dirty="0">
              <a:solidFill>
                <a:schemeClr val="tx1"/>
              </a:solidFill>
            </a:endParaRPr>
          </a:p>
          <a:p>
            <a:endParaRPr lang="en-JP" dirty="0"/>
          </a:p>
        </p:txBody>
      </p:sp>
      <p:sp>
        <p:nvSpPr>
          <p:cNvPr id="4" name="Slide Number Placeholder 3"/>
          <p:cNvSpPr>
            <a:spLocks noGrp="1"/>
          </p:cNvSpPr>
          <p:nvPr>
            <p:ph type="sldNum" sz="quarter" idx="5"/>
          </p:nvPr>
        </p:nvSpPr>
        <p:spPr/>
        <p:txBody>
          <a:bodyPr/>
          <a:lstStyle/>
          <a:p>
            <a:fld id="{C7378F54-B642-4ECB-A4A7-BADC777E6188}" type="slidenum">
              <a:rPr lang="en-US" smtClean="0"/>
              <a:t>10</a:t>
            </a:fld>
            <a:endParaRPr lang="en-US"/>
          </a:p>
        </p:txBody>
      </p:sp>
    </p:spTree>
    <p:extLst>
      <p:ext uri="{BB962C8B-B14F-4D97-AF65-F5344CB8AC3E}">
        <p14:creationId xmlns:p14="http://schemas.microsoft.com/office/powerpoint/2010/main" val="2348181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次、パケット分析の部分です。</a:t>
            </a:r>
          </a:p>
          <a:p>
            <a:endParaRPr lang="en-JP" dirty="0"/>
          </a:p>
          <a:p>
            <a:r>
              <a:rPr lang="en-JP" dirty="0"/>
              <a:t>ここでは、リアルタイムでパケットの情報をカラーコード付きリスト型で表示され、提案システム必要条件２を完成しました。</a:t>
            </a:r>
          </a:p>
        </p:txBody>
      </p:sp>
      <p:sp>
        <p:nvSpPr>
          <p:cNvPr id="4" name="Slide Number Placeholder 3"/>
          <p:cNvSpPr>
            <a:spLocks noGrp="1"/>
          </p:cNvSpPr>
          <p:nvPr>
            <p:ph type="sldNum" sz="quarter" idx="5"/>
          </p:nvPr>
        </p:nvSpPr>
        <p:spPr/>
        <p:txBody>
          <a:bodyPr/>
          <a:lstStyle/>
          <a:p>
            <a:fld id="{C7378F54-B642-4ECB-A4A7-BADC777E6188}" type="slidenum">
              <a:rPr lang="en-US" smtClean="0"/>
              <a:t>11</a:t>
            </a:fld>
            <a:endParaRPr lang="en-US"/>
          </a:p>
        </p:txBody>
      </p:sp>
    </p:spTree>
    <p:extLst>
      <p:ext uri="{BB962C8B-B14F-4D97-AF65-F5344CB8AC3E}">
        <p14:creationId xmlns:p14="http://schemas.microsoft.com/office/powerpoint/2010/main" val="16687708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最後に、PacVisの可視化の部分があります。</a:t>
            </a:r>
          </a:p>
          <a:p>
            <a:endParaRPr lang="en-JP" dirty="0"/>
          </a:p>
          <a:p>
            <a:r>
              <a:rPr lang="en-JP" dirty="0"/>
              <a:t>ご覧になる通り、ポイント４はパケット通信に従って「最新件」順にTCPパケットの送受信をリアルタイムで可視化できます。</a:t>
            </a:r>
          </a:p>
          <a:p>
            <a:endParaRPr lang="en-JP" dirty="0"/>
          </a:p>
          <a:p>
            <a:r>
              <a:rPr lang="en-JP" dirty="0"/>
              <a:t>これで提案システム必要条件３が達成しました。</a:t>
            </a:r>
          </a:p>
          <a:p>
            <a:endParaRPr lang="en-JP" dirty="0"/>
          </a:p>
        </p:txBody>
      </p:sp>
      <p:sp>
        <p:nvSpPr>
          <p:cNvPr id="4" name="Slide Number Placeholder 3"/>
          <p:cNvSpPr>
            <a:spLocks noGrp="1"/>
          </p:cNvSpPr>
          <p:nvPr>
            <p:ph type="sldNum" sz="quarter" idx="5"/>
          </p:nvPr>
        </p:nvSpPr>
        <p:spPr/>
        <p:txBody>
          <a:bodyPr/>
          <a:lstStyle/>
          <a:p>
            <a:fld id="{C7378F54-B642-4ECB-A4A7-BADC777E6188}" type="slidenum">
              <a:rPr lang="en-US" smtClean="0"/>
              <a:t>12</a:t>
            </a:fld>
            <a:endParaRPr lang="en-US"/>
          </a:p>
        </p:txBody>
      </p:sp>
    </p:spTree>
    <p:extLst>
      <p:ext uri="{BB962C8B-B14F-4D97-AF65-F5344CB8AC3E}">
        <p14:creationId xmlns:p14="http://schemas.microsoft.com/office/powerpoint/2010/main" val="28744013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キャプチャ開始からクリアまで全てのアクティビティがログファイルを自動的に作成し、提案システムの必要条件４が完成できたと考えられます。</a:t>
            </a:r>
          </a:p>
        </p:txBody>
      </p:sp>
      <p:sp>
        <p:nvSpPr>
          <p:cNvPr id="4" name="Slide Number Placeholder 3"/>
          <p:cNvSpPr>
            <a:spLocks noGrp="1"/>
          </p:cNvSpPr>
          <p:nvPr>
            <p:ph type="sldNum" sz="quarter" idx="5"/>
          </p:nvPr>
        </p:nvSpPr>
        <p:spPr/>
        <p:txBody>
          <a:bodyPr/>
          <a:lstStyle/>
          <a:p>
            <a:fld id="{C7378F54-B642-4ECB-A4A7-BADC777E6188}" type="slidenum">
              <a:rPr lang="en-US" smtClean="0"/>
              <a:t>13</a:t>
            </a:fld>
            <a:endParaRPr lang="en-US"/>
          </a:p>
        </p:txBody>
      </p:sp>
    </p:spTree>
    <p:extLst>
      <p:ext uri="{BB962C8B-B14F-4D97-AF65-F5344CB8AC3E}">
        <p14:creationId xmlns:p14="http://schemas.microsoft.com/office/powerpoint/2010/main" val="26614669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まとめて、提案システムの目標が全て達成でき、C#を用いたWindows向けのパケット可視化システム開発が行いました。</a:t>
            </a:r>
          </a:p>
          <a:p>
            <a:endParaRPr lang="en-JP" dirty="0"/>
          </a:p>
          <a:p>
            <a:r>
              <a:rPr lang="en-JP" dirty="0"/>
              <a:t>今後の課題としては、より良いリソース管理ができる軽量なシステムに改善（かいゼン）できるかという疑問点があります。</a:t>
            </a:r>
          </a:p>
          <a:p>
            <a:endParaRPr lang="en-JP" dirty="0"/>
          </a:p>
          <a:p>
            <a:r>
              <a:rPr lang="en-JP" dirty="0"/>
              <a:t>そして、一目で異常通信がわかるようにブラックリスト・ホワイトリスト機能を、より良い可視化システムとしてz３次元の地図を追加できれば、UI的に向上できると思います。</a:t>
            </a:r>
          </a:p>
          <a:p>
            <a:endParaRPr lang="en-JP" dirty="0"/>
          </a:p>
          <a:p>
            <a:r>
              <a:rPr lang="en-JP" dirty="0"/>
              <a:t>今回は新型コロナウイルスでユーザビリティテストができなかったため、ユーザビリティテストも今後の課題にしました。</a:t>
            </a:r>
          </a:p>
          <a:p>
            <a:endParaRPr lang="en-JP" dirty="0"/>
          </a:p>
          <a:p>
            <a:r>
              <a:rPr lang="en-JP" dirty="0"/>
              <a:t>以上で発表終わります。</a:t>
            </a:r>
          </a:p>
          <a:p>
            <a:r>
              <a:rPr lang="en-JP" dirty="0"/>
              <a:t>ご静聴ありがとうございました。</a:t>
            </a:r>
          </a:p>
        </p:txBody>
      </p:sp>
      <p:sp>
        <p:nvSpPr>
          <p:cNvPr id="4" name="Slide Number Placeholder 3"/>
          <p:cNvSpPr>
            <a:spLocks noGrp="1"/>
          </p:cNvSpPr>
          <p:nvPr>
            <p:ph type="sldNum" sz="quarter" idx="5"/>
          </p:nvPr>
        </p:nvSpPr>
        <p:spPr/>
        <p:txBody>
          <a:bodyPr/>
          <a:lstStyle/>
          <a:p>
            <a:fld id="{C7378F54-B642-4ECB-A4A7-BADC777E6188}" type="slidenum">
              <a:rPr lang="en-US" smtClean="0"/>
              <a:t>14</a:t>
            </a:fld>
            <a:endParaRPr lang="en-US"/>
          </a:p>
        </p:txBody>
      </p:sp>
    </p:spTree>
    <p:extLst>
      <p:ext uri="{BB962C8B-B14F-4D97-AF65-F5344CB8AC3E}">
        <p14:creationId xmlns:p14="http://schemas.microsoft.com/office/powerpoint/2010/main" val="8806399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P"/>
          </a:p>
        </p:txBody>
      </p:sp>
      <p:sp>
        <p:nvSpPr>
          <p:cNvPr id="4" name="Slide Number Placeholder 3"/>
          <p:cNvSpPr>
            <a:spLocks noGrp="1"/>
          </p:cNvSpPr>
          <p:nvPr>
            <p:ph type="sldNum" sz="quarter" idx="5"/>
          </p:nvPr>
        </p:nvSpPr>
        <p:spPr/>
        <p:txBody>
          <a:bodyPr/>
          <a:lstStyle/>
          <a:p>
            <a:fld id="{C7378F54-B642-4ECB-A4A7-BADC777E6188}" type="slidenum">
              <a:rPr lang="en-US" smtClean="0"/>
              <a:t>15</a:t>
            </a:fld>
            <a:endParaRPr lang="en-US"/>
          </a:p>
        </p:txBody>
      </p:sp>
    </p:spTree>
    <p:extLst>
      <p:ext uri="{BB962C8B-B14F-4D97-AF65-F5344CB8AC3E}">
        <p14:creationId xmlns:p14="http://schemas.microsoft.com/office/powerpoint/2010/main" val="6722141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P"/>
          </a:p>
        </p:txBody>
      </p:sp>
      <p:sp>
        <p:nvSpPr>
          <p:cNvPr id="4" name="Slide Number Placeholder 3"/>
          <p:cNvSpPr>
            <a:spLocks noGrp="1"/>
          </p:cNvSpPr>
          <p:nvPr>
            <p:ph type="sldNum" sz="quarter" idx="5"/>
          </p:nvPr>
        </p:nvSpPr>
        <p:spPr/>
        <p:txBody>
          <a:bodyPr/>
          <a:lstStyle/>
          <a:p>
            <a:fld id="{C7378F54-B642-4ECB-A4A7-BADC777E6188}" type="slidenum">
              <a:rPr lang="en-US" smtClean="0"/>
              <a:t>16</a:t>
            </a:fld>
            <a:endParaRPr lang="en-US"/>
          </a:p>
        </p:txBody>
      </p:sp>
    </p:spTree>
    <p:extLst>
      <p:ext uri="{BB962C8B-B14F-4D97-AF65-F5344CB8AC3E}">
        <p14:creationId xmlns:p14="http://schemas.microsoft.com/office/powerpoint/2010/main" val="24618236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P"/>
          </a:p>
        </p:txBody>
      </p:sp>
      <p:sp>
        <p:nvSpPr>
          <p:cNvPr id="4" name="Slide Number Placeholder 3"/>
          <p:cNvSpPr>
            <a:spLocks noGrp="1"/>
          </p:cNvSpPr>
          <p:nvPr>
            <p:ph type="sldNum" sz="quarter" idx="5"/>
          </p:nvPr>
        </p:nvSpPr>
        <p:spPr/>
        <p:txBody>
          <a:bodyPr/>
          <a:lstStyle/>
          <a:p>
            <a:fld id="{C7378F54-B642-4ECB-A4A7-BADC777E6188}" type="slidenum">
              <a:rPr lang="en-US" smtClean="0"/>
              <a:t>17</a:t>
            </a:fld>
            <a:endParaRPr lang="en-US"/>
          </a:p>
        </p:txBody>
      </p:sp>
    </p:spTree>
    <p:extLst>
      <p:ext uri="{BB962C8B-B14F-4D97-AF65-F5344CB8AC3E}">
        <p14:creationId xmlns:p14="http://schemas.microsoft.com/office/powerpoint/2010/main" val="37487545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JP" sz="1400" dirty="0"/>
              <a:t>本研究内容としては、</a:t>
            </a:r>
            <a:r>
              <a:rPr lang="ja-JP" altLang="en-US" sz="1400">
                <a:solidFill>
                  <a:schemeClr val="tx1"/>
                </a:solidFill>
              </a:rPr>
              <a:t>ローカルデバイスとの間で送受信されるデータパケットを可視化できるソフトウェアを開発します。</a:t>
            </a: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400">
                <a:solidFill>
                  <a:schemeClr val="tx1"/>
                </a:solidFill>
              </a:rPr>
              <a:t>この研究の目的として、</a:t>
            </a: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400">
                <a:solidFill>
                  <a:schemeClr val="tx1"/>
                </a:solidFill>
              </a:rPr>
              <a:t>まず、個人の</a:t>
            </a:r>
            <a:r>
              <a:rPr lang="en-US" altLang="ja-JP" sz="1400" dirty="0">
                <a:solidFill>
                  <a:schemeClr val="tx1"/>
                </a:solidFill>
              </a:rPr>
              <a:t>PC</a:t>
            </a:r>
            <a:r>
              <a:rPr lang="ja-JP" altLang="en-US" sz="1400">
                <a:solidFill>
                  <a:schemeClr val="tx1"/>
                </a:solidFill>
              </a:rPr>
              <a:t>を安全に利用するために誰でも異常な通信を発見するための監視ツールソフトウェアを開発し、</a:t>
            </a: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400" dirty="0">
                <a:solidFill>
                  <a:schemeClr val="tx1"/>
                </a:solidFill>
              </a:rPr>
              <a:t>DDoS</a:t>
            </a:r>
            <a:r>
              <a:rPr lang="ja-JP" altLang="en-US" sz="1400">
                <a:solidFill>
                  <a:schemeClr val="tx1"/>
                </a:solidFill>
              </a:rPr>
              <a:t>攻撃対策のような異常な通信をユーザーが発見しやすくするために、パケットの通信ログを </a:t>
            </a:r>
            <a:r>
              <a:rPr lang="en-US" altLang="ja-JP" sz="1400" dirty="0">
                <a:solidFill>
                  <a:schemeClr val="tx1"/>
                </a:solidFill>
              </a:rPr>
              <a:t>PC</a:t>
            </a:r>
            <a:r>
              <a:rPr lang="ja-JP" altLang="en-US" sz="1400">
                <a:solidFill>
                  <a:schemeClr val="tx1"/>
                </a:solidFill>
              </a:rPr>
              <a:t>上に作成するソフトウェアを開発する目的があります。</a:t>
            </a: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400">
                <a:solidFill>
                  <a:schemeClr val="tx1"/>
                </a:solidFill>
              </a:rPr>
              <a:t> 最後には、啓蒙（けいもう）目的にデータパケットの原理が理解できる、学べるソフトウェアを開発します。</a:t>
            </a: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dirty="0">
              <a:solidFill>
                <a:schemeClr val="tx1"/>
              </a:solidFill>
            </a:endParaRPr>
          </a:p>
          <a:p>
            <a:endParaRPr lang="en-JP" dirty="0"/>
          </a:p>
        </p:txBody>
      </p:sp>
      <p:sp>
        <p:nvSpPr>
          <p:cNvPr id="4" name="Slide Number Placeholder 3"/>
          <p:cNvSpPr>
            <a:spLocks noGrp="1"/>
          </p:cNvSpPr>
          <p:nvPr>
            <p:ph type="sldNum" sz="quarter" idx="5"/>
          </p:nvPr>
        </p:nvSpPr>
        <p:spPr/>
        <p:txBody>
          <a:bodyPr/>
          <a:lstStyle/>
          <a:p>
            <a:fld id="{C7378F54-B642-4ECB-A4A7-BADC777E6188}" type="slidenum">
              <a:rPr lang="en-US" smtClean="0"/>
              <a:t>1</a:t>
            </a:fld>
            <a:endParaRPr lang="en-US"/>
          </a:p>
        </p:txBody>
      </p:sp>
    </p:spTree>
    <p:extLst>
      <p:ext uri="{BB962C8B-B14F-4D97-AF65-F5344CB8AC3E}">
        <p14:creationId xmlns:p14="http://schemas.microsoft.com/office/powerpoint/2010/main" val="733585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sz="1400" dirty="0"/>
              <a:t>パケットの送受信状況を見る手段としてはWiresharkのようなパケット分析ツールがあります。</a:t>
            </a:r>
          </a:p>
          <a:p>
            <a:endParaRPr lang="en-JP" sz="1400" dirty="0"/>
          </a:p>
          <a:p>
            <a:r>
              <a:rPr lang="en-JP" sz="1400" dirty="0"/>
              <a:t>Wiresharkはリアルタイムでパケットキャプチャ機能があり、それに対するフィルタリング機能も対応します。</a:t>
            </a:r>
          </a:p>
          <a:p>
            <a:endParaRPr lang="en-JP" sz="1400" dirty="0"/>
          </a:p>
          <a:p>
            <a:r>
              <a:rPr lang="en-JP" sz="1400" dirty="0"/>
              <a:t>ただし、Wiresharkは、一般的なユーザは理解しにくいし、使いづらいシステムであり、位置情報も対応しないという問題点があります。</a:t>
            </a:r>
          </a:p>
        </p:txBody>
      </p:sp>
      <p:sp>
        <p:nvSpPr>
          <p:cNvPr id="4" name="Slide Number Placeholder 3"/>
          <p:cNvSpPr>
            <a:spLocks noGrp="1"/>
          </p:cNvSpPr>
          <p:nvPr>
            <p:ph type="sldNum" sz="quarter" idx="5"/>
          </p:nvPr>
        </p:nvSpPr>
        <p:spPr/>
        <p:txBody>
          <a:bodyPr/>
          <a:lstStyle/>
          <a:p>
            <a:fld id="{C7378F54-B642-4ECB-A4A7-BADC777E6188}" type="slidenum">
              <a:rPr lang="en-US" smtClean="0"/>
              <a:t>2</a:t>
            </a:fld>
            <a:endParaRPr lang="en-US"/>
          </a:p>
        </p:txBody>
      </p:sp>
    </p:spTree>
    <p:extLst>
      <p:ext uri="{BB962C8B-B14F-4D97-AF65-F5344CB8AC3E}">
        <p14:creationId xmlns:p14="http://schemas.microsoft.com/office/powerpoint/2010/main" val="2660144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これは起動中のWireshark</a:t>
            </a:r>
            <a:r>
              <a:rPr lang="en-JP"/>
              <a:t>の例です。ご覧になっている通り、Wiresharkは専門家向けのシステムであります。</a:t>
            </a:r>
            <a:endParaRPr lang="en-JP" dirty="0"/>
          </a:p>
        </p:txBody>
      </p:sp>
      <p:sp>
        <p:nvSpPr>
          <p:cNvPr id="4" name="Slide Number Placeholder 3"/>
          <p:cNvSpPr>
            <a:spLocks noGrp="1"/>
          </p:cNvSpPr>
          <p:nvPr>
            <p:ph type="sldNum" sz="quarter" idx="5"/>
          </p:nvPr>
        </p:nvSpPr>
        <p:spPr/>
        <p:txBody>
          <a:bodyPr/>
          <a:lstStyle/>
          <a:p>
            <a:fld id="{C7378F54-B642-4ECB-A4A7-BADC777E6188}" type="slidenum">
              <a:rPr lang="en-US" smtClean="0"/>
              <a:t>3</a:t>
            </a:fld>
            <a:endParaRPr lang="en-US"/>
          </a:p>
        </p:txBody>
      </p:sp>
    </p:spTree>
    <p:extLst>
      <p:ext uri="{BB962C8B-B14F-4D97-AF65-F5344CB8AC3E}">
        <p14:creationId xmlns:p14="http://schemas.microsoft.com/office/powerpoint/2010/main" val="4141300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日本国内だとNICTERというトラフィック可視化システム研究プロジェクトがあります。</a:t>
            </a:r>
          </a:p>
          <a:p>
            <a:endParaRPr lang="en-JP" dirty="0"/>
          </a:p>
          <a:p>
            <a:r>
              <a:rPr lang="en-JP" dirty="0"/>
              <a:t>NICTERに関係する具体的なシステムはATLASとDAEDALUSがあります。</a:t>
            </a:r>
          </a:p>
          <a:p>
            <a:endParaRPr lang="en-JP" dirty="0"/>
          </a:p>
          <a:p>
            <a:r>
              <a:rPr lang="en-JP" dirty="0"/>
              <a:t>これらのシステムは、プロトコルの自動解析しながら、日本国内のパケット通信のトラフィック可視化できる特徴があります。</a:t>
            </a:r>
          </a:p>
          <a:p>
            <a:endParaRPr lang="en-JP" dirty="0"/>
          </a:p>
        </p:txBody>
      </p:sp>
      <p:sp>
        <p:nvSpPr>
          <p:cNvPr id="4" name="Slide Number Placeholder 3"/>
          <p:cNvSpPr>
            <a:spLocks noGrp="1"/>
          </p:cNvSpPr>
          <p:nvPr>
            <p:ph type="sldNum" sz="quarter" idx="5"/>
          </p:nvPr>
        </p:nvSpPr>
        <p:spPr/>
        <p:txBody>
          <a:bodyPr/>
          <a:lstStyle/>
          <a:p>
            <a:fld id="{C7378F54-B642-4ECB-A4A7-BADC777E6188}" type="slidenum">
              <a:rPr lang="en-US" smtClean="0"/>
              <a:t>4</a:t>
            </a:fld>
            <a:endParaRPr lang="en-US"/>
          </a:p>
        </p:txBody>
      </p:sp>
    </p:spTree>
    <p:extLst>
      <p:ext uri="{BB962C8B-B14F-4D97-AF65-F5344CB8AC3E}">
        <p14:creationId xmlns:p14="http://schemas.microsoft.com/office/powerpoint/2010/main" val="290623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例としてNICTERのATLASを示(しめ）します。</a:t>
            </a:r>
          </a:p>
        </p:txBody>
      </p:sp>
      <p:sp>
        <p:nvSpPr>
          <p:cNvPr id="4" name="Slide Number Placeholder 3"/>
          <p:cNvSpPr>
            <a:spLocks noGrp="1"/>
          </p:cNvSpPr>
          <p:nvPr>
            <p:ph type="sldNum" sz="quarter" idx="5"/>
          </p:nvPr>
        </p:nvSpPr>
        <p:spPr/>
        <p:txBody>
          <a:bodyPr/>
          <a:lstStyle/>
          <a:p>
            <a:fld id="{C7378F54-B642-4ECB-A4A7-BADC777E6188}" type="slidenum">
              <a:rPr lang="en-US" smtClean="0"/>
              <a:t>5</a:t>
            </a:fld>
            <a:endParaRPr lang="en-US"/>
          </a:p>
        </p:txBody>
      </p:sp>
    </p:spTree>
    <p:extLst>
      <p:ext uri="{BB962C8B-B14F-4D97-AF65-F5344CB8AC3E}">
        <p14:creationId xmlns:p14="http://schemas.microsoft.com/office/powerpoint/2010/main" val="3112687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JP" dirty="0"/>
              <a:t>本研究の提案手法に移りますと、</a:t>
            </a:r>
            <a:r>
              <a:rPr lang="en-US" altLang="ja-JP" dirty="0">
                <a:solidFill>
                  <a:schemeClr val="tx1"/>
                </a:solidFill>
              </a:rPr>
              <a:t>Windows</a:t>
            </a:r>
            <a:r>
              <a:rPr lang="ja-JP" altLang="en-US">
                <a:solidFill>
                  <a:schemeClr val="tx1"/>
                </a:solidFill>
              </a:rPr>
              <a:t>向けの</a:t>
            </a:r>
            <a:r>
              <a:rPr lang="en-US" altLang="ja-JP" dirty="0">
                <a:solidFill>
                  <a:schemeClr val="tx1"/>
                </a:solidFill>
              </a:rPr>
              <a:t>Wireshark</a:t>
            </a:r>
            <a:r>
              <a:rPr lang="ja-JP" altLang="en-US">
                <a:solidFill>
                  <a:schemeClr val="tx1"/>
                </a:solidFill>
              </a:rPr>
              <a:t>のようなパケット分析ツールと</a:t>
            </a:r>
            <a:r>
              <a:rPr lang="en-US" altLang="ja-JP" dirty="0">
                <a:solidFill>
                  <a:schemeClr val="tx1"/>
                </a:solidFill>
              </a:rPr>
              <a:t>NICTER</a:t>
            </a:r>
            <a:r>
              <a:rPr lang="ja-JP" altLang="en-US">
                <a:solidFill>
                  <a:schemeClr val="tx1"/>
                </a:solidFill>
              </a:rPr>
              <a:t>のようなトラフィック可視化システムの基本機能を統合するシステムを開発します。</a:t>
            </a:r>
            <a:endParaRPr lang="en-US" altLang="ja-JP"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solidFill>
                  <a:schemeClr val="tx1"/>
                </a:solidFill>
              </a:rPr>
              <a:t>このシステムを開発するために、必要条件は</a:t>
            </a:r>
            <a:r>
              <a:rPr lang="en-JP" altLang="ja-JP" dirty="0">
                <a:solidFill>
                  <a:schemeClr val="tx1"/>
                </a:solidFill>
              </a:rPr>
              <a:t>4</a:t>
            </a:r>
            <a:r>
              <a:rPr lang="ja-JP" altLang="en-JP">
                <a:solidFill>
                  <a:schemeClr val="tx1"/>
                </a:solidFill>
              </a:rPr>
              <a:t>つ</a:t>
            </a:r>
            <a:r>
              <a:rPr lang="ja-JP" altLang="en-US">
                <a:solidFill>
                  <a:schemeClr val="tx1"/>
                </a:solidFill>
              </a:rPr>
              <a:t>あります。</a:t>
            </a:r>
            <a:endParaRPr lang="en-US" altLang="ja-JP"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solidFill>
                  <a:schemeClr val="tx1"/>
                </a:solidFill>
              </a:rPr>
              <a:t>それは、ネットワークデバイスを指定（ターゲット）できること、パケットを取得・情報を分析できること、送受信を可視化できることと、得られた情報をログすることです。</a:t>
            </a:r>
            <a:endParaRPr lang="en-US" altLang="ja-JP" dirty="0">
              <a:solidFill>
                <a:schemeClr val="tx1"/>
              </a:solidFill>
            </a:endParaRPr>
          </a:p>
          <a:p>
            <a:pPr marL="571500" lvl="1" indent="-342900">
              <a:lnSpc>
                <a:spcPct val="90000"/>
              </a:lnSpc>
              <a:buFont typeface="+mj-lt"/>
              <a:buAutoNum type="arabicPeriod"/>
            </a:pPr>
            <a:endParaRPr lang="en-US" altLang="ja-JP" dirty="0">
              <a:solidFill>
                <a:schemeClr val="tx1"/>
              </a:solidFill>
            </a:endParaRPr>
          </a:p>
          <a:p>
            <a:r>
              <a:rPr lang="en-JP" dirty="0"/>
              <a:t>// 本システムのキーワードとしては可視化・パケットキャプチャとUIとなります。</a:t>
            </a:r>
          </a:p>
        </p:txBody>
      </p:sp>
      <p:sp>
        <p:nvSpPr>
          <p:cNvPr id="4" name="Slide Number Placeholder 3"/>
          <p:cNvSpPr>
            <a:spLocks noGrp="1"/>
          </p:cNvSpPr>
          <p:nvPr>
            <p:ph type="sldNum" sz="quarter" idx="5"/>
          </p:nvPr>
        </p:nvSpPr>
        <p:spPr/>
        <p:txBody>
          <a:bodyPr/>
          <a:lstStyle/>
          <a:p>
            <a:fld id="{C7378F54-B642-4ECB-A4A7-BADC777E6188}" type="slidenum">
              <a:rPr lang="en-US" smtClean="0"/>
              <a:t>6</a:t>
            </a:fld>
            <a:endParaRPr lang="en-US"/>
          </a:p>
        </p:txBody>
      </p:sp>
    </p:spTree>
    <p:extLst>
      <p:ext uri="{BB962C8B-B14F-4D97-AF65-F5344CB8AC3E}">
        <p14:creationId xmlns:p14="http://schemas.microsoft.com/office/powerpoint/2010/main" val="3007197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提案ソフトウェア手順はこのようになります。</a:t>
            </a:r>
          </a:p>
          <a:p>
            <a:endParaRPr lang="en-JP" dirty="0"/>
          </a:p>
          <a:p>
            <a:r>
              <a:rPr lang="en-JP" dirty="0"/>
              <a:t>まず、オープンソースパケットキャプチャシステムのSharpPCapを利用して、指定されたデバイス上のパケットをキャプチャし、リアルタイムでパケットから必要な情報を分析します。</a:t>
            </a:r>
          </a:p>
          <a:p>
            <a:endParaRPr lang="en-JP" dirty="0"/>
          </a:p>
          <a:p>
            <a:r>
              <a:rPr lang="en-JP" dirty="0"/>
              <a:t>そして、MaxMindGeoLite2データベースでその位置情報を調べます。</a:t>
            </a:r>
          </a:p>
          <a:p>
            <a:endParaRPr lang="en-JP" dirty="0"/>
          </a:p>
          <a:p>
            <a:r>
              <a:rPr lang="en-JP" dirty="0"/>
              <a:t>得られた位置情報をG</a:t>
            </a:r>
            <a:r>
              <a:rPr lang="en-US" dirty="0"/>
              <a:t>m</a:t>
            </a:r>
            <a:r>
              <a:rPr lang="en-JP" dirty="0"/>
              <a:t>apの.NET Controlを実装し、地図上に可視化をします。</a:t>
            </a:r>
          </a:p>
          <a:p>
            <a:endParaRPr lang="en-JP" dirty="0"/>
          </a:p>
          <a:p>
            <a:r>
              <a:rPr lang="en-JP" dirty="0"/>
              <a:t>最後に、Visual StudioのStreamWriter機能でキャプチャしたパケット情報をログします。</a:t>
            </a:r>
          </a:p>
          <a:p>
            <a:endParaRPr lang="en-JP" dirty="0"/>
          </a:p>
          <a:p>
            <a:r>
              <a:rPr lang="en-JP" dirty="0"/>
              <a:t>この流れではシステムの基本アルゴリズムと考えられ、Visual Studioを用いてWindows Application Forms 上に開発します。</a:t>
            </a:r>
          </a:p>
        </p:txBody>
      </p:sp>
      <p:sp>
        <p:nvSpPr>
          <p:cNvPr id="4" name="Slide Number Placeholder 3"/>
          <p:cNvSpPr>
            <a:spLocks noGrp="1"/>
          </p:cNvSpPr>
          <p:nvPr>
            <p:ph type="sldNum" sz="quarter" idx="5"/>
          </p:nvPr>
        </p:nvSpPr>
        <p:spPr/>
        <p:txBody>
          <a:bodyPr/>
          <a:lstStyle/>
          <a:p>
            <a:fld id="{C7378F54-B642-4ECB-A4A7-BADC777E6188}" type="slidenum">
              <a:rPr lang="en-US" smtClean="0"/>
              <a:t>7</a:t>
            </a:fld>
            <a:endParaRPr lang="en-US"/>
          </a:p>
        </p:txBody>
      </p:sp>
    </p:spTree>
    <p:extLst>
      <p:ext uri="{BB962C8B-B14F-4D97-AF65-F5344CB8AC3E}">
        <p14:creationId xmlns:p14="http://schemas.microsoft.com/office/powerpoint/2010/main" val="19994491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開発環境はこのようになっています。</a:t>
            </a:r>
          </a:p>
        </p:txBody>
      </p:sp>
      <p:sp>
        <p:nvSpPr>
          <p:cNvPr id="4" name="Slide Number Placeholder 3"/>
          <p:cNvSpPr>
            <a:spLocks noGrp="1"/>
          </p:cNvSpPr>
          <p:nvPr>
            <p:ph type="sldNum" sz="quarter" idx="5"/>
          </p:nvPr>
        </p:nvSpPr>
        <p:spPr/>
        <p:txBody>
          <a:bodyPr/>
          <a:lstStyle/>
          <a:p>
            <a:fld id="{C7378F54-B642-4ECB-A4A7-BADC777E6188}" type="slidenum">
              <a:rPr lang="en-US" smtClean="0"/>
              <a:t>8</a:t>
            </a:fld>
            <a:endParaRPr lang="en-US"/>
          </a:p>
        </p:txBody>
      </p:sp>
    </p:spTree>
    <p:extLst>
      <p:ext uri="{BB962C8B-B14F-4D97-AF65-F5344CB8AC3E}">
        <p14:creationId xmlns:p14="http://schemas.microsoft.com/office/powerpoint/2010/main" val="1009619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102240" y="2386744"/>
            <a:ext cx="6939520" cy="1645920"/>
          </a:xfrm>
          <a:solidFill>
            <a:srgbClr val="FFFFFF"/>
          </a:solidFill>
          <a:ln w="38100">
            <a:solidFill>
              <a:srgbClr val="404040"/>
            </a:solidFill>
          </a:ln>
        </p:spPr>
        <p:txBody>
          <a:bodyPr lIns="274320" rIns="274320" anchor="ctr" anchorCtr="1">
            <a:normAutofit/>
          </a:bodyPr>
          <a:lstStyle>
            <a:lvl1pPr algn="ctr">
              <a:defRPr sz="35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021396" y="4352544"/>
            <a:ext cx="5101209" cy="1239894"/>
          </a:xfrm>
          <a:noFill/>
        </p:spPr>
        <p:txBody>
          <a:bodyPr>
            <a:normAutofit/>
          </a:bodyPr>
          <a:lstStyle>
            <a:lvl1pPr marL="0" indent="0" algn="ctr">
              <a:buNone/>
              <a:defRPr sz="1900">
                <a:solidFill>
                  <a:schemeClr val="tx1">
                    <a:lumMod val="75000"/>
                    <a:lumOff val="25000"/>
                  </a:schemeClr>
                </a:solidFill>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0D1CE80A-5D7D-A441-8739-07425673219C}" type="datetime1">
              <a:rPr lang="en-US" smtClean="0"/>
              <a:t>2/19/21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88249890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96F517-AB72-2F40-AF25-8043072E9C68}" type="datetime1">
              <a:rPr lang="en-US" smtClean="0"/>
              <a:t>2/19/21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1187334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937260"/>
            <a:ext cx="1053966"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06046" y="937260"/>
            <a:ext cx="4716174"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92949C-7AD4-D14F-9011-52703EF95635}" type="datetime1">
              <a:rPr lang="en-US" smtClean="0"/>
              <a:t>2/19/21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2581267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1E22379-A77D-F54F-9715-578F9578EBC7}" type="datetime1">
              <a:rPr lang="en-US" smtClean="0"/>
              <a:t>2/19/21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3420219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106424" y="2386744"/>
            <a:ext cx="6940296" cy="1645920"/>
          </a:xfrm>
          <a:solidFill>
            <a:srgbClr val="FFFFFF"/>
          </a:solidFill>
          <a:ln w="38100">
            <a:solidFill>
              <a:srgbClr val="404040"/>
            </a:solidFill>
          </a:ln>
        </p:spPr>
        <p:txBody>
          <a:bodyPr lIns="274320" rIns="274320" anchor="ctr" anchorCtr="1">
            <a:normAutofit/>
          </a:bodyPr>
          <a:lstStyle>
            <a:lvl1pPr>
              <a:defRPr sz="35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021396" y="4352465"/>
            <a:ext cx="5101209" cy="1265082"/>
          </a:xfrm>
        </p:spPr>
        <p:txBody>
          <a:bodyPr anchor="t" anchorCtr="1">
            <a:normAutofit/>
          </a:bodyPr>
          <a:lstStyle>
            <a:lvl1pPr marL="0" indent="0">
              <a:buNone/>
              <a:defRPr sz="1900">
                <a:solidFill>
                  <a:schemeClr val="tx1"/>
                </a:solidFill>
              </a:defRPr>
            </a:lvl1pPr>
            <a:lvl2pPr marL="457200" indent="0">
              <a:buNone/>
              <a:defRPr sz="19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F9D22EFB-7530-EE43-9B29-C26F7B6C8C62}" type="datetime1">
              <a:rPr lang="en-US" smtClean="0"/>
              <a:t>2/19/21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122972611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2239" y="2638044"/>
            <a:ext cx="3288023"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3737" y="2638044"/>
            <a:ext cx="3290516"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B80C97D-02AC-144B-AA70-2B129132A928}" type="datetime1">
              <a:rPr lang="en-US" smtClean="0"/>
              <a:t>2/19/21</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2659451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02239" y="2313434"/>
            <a:ext cx="3288024"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2239" y="3143250"/>
            <a:ext cx="3288024"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753737" y="3143250"/>
            <a:ext cx="3290516"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4753737" y="2313434"/>
            <a:ext cx="3290516"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7E3DF141-F4E9-6749-A82B-6FF27A3F6E92}" type="datetime1">
              <a:rPr lang="en-US" smtClean="0"/>
              <a:t>2/19/21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9AAD07-54C7-4EE9-A02A-F8984094B177}"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81651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04DAD02-88FB-8944-8D89-C6761B9713A7}" type="datetime1">
              <a:rPr lang="en-US" smtClean="0"/>
              <a:t>2/19/21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4044953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1B09D7-D3A7-E24C-B8C9-5BB6E58ED78F}" type="datetime1">
              <a:rPr lang="en-US" smtClean="0"/>
              <a:t>2/19/21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2334894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703" y="2243829"/>
            <a:ext cx="3290594" cy="1141497"/>
          </a:xfrm>
          <a:solidFill>
            <a:srgbClr val="FFFFFF"/>
          </a:solidFill>
          <a:ln>
            <a:solidFill>
              <a:srgbClr val="404040"/>
            </a:solidFill>
          </a:ln>
        </p:spPr>
        <p:txBody>
          <a:bodyPr anchor="ctr" anchorCtr="1">
            <a:normAutofit/>
          </a:bodyPr>
          <a:lstStyle>
            <a:lvl1pPr>
              <a:defRPr sz="21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5052060" y="804672"/>
            <a:ext cx="361188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2965" y="3549918"/>
            <a:ext cx="284607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825C71CF-7CEE-B445-9ADB-418D2D877DCD}" type="datetime1">
              <a:rPr lang="en-US" smtClean="0"/>
              <a:t>2/19/21</a:t>
            </a:fld>
            <a:endParaRPr lang="en-US"/>
          </a:p>
        </p:txBody>
      </p:sp>
      <p:sp>
        <p:nvSpPr>
          <p:cNvPr id="10" name="Footer Placeholder 9"/>
          <p:cNvSpPr>
            <a:spLocks noGrp="1"/>
          </p:cNvSpPr>
          <p:nvPr>
            <p:ph type="ftr" sz="quarter" idx="11"/>
          </p:nvPr>
        </p:nvSpPr>
        <p:spPr>
          <a:xfrm>
            <a:off x="640703" y="6236208"/>
            <a:ext cx="3806398" cy="320040"/>
          </a:xfrm>
        </p:spPr>
        <p:txBody>
          <a:bodyPr>
            <a:normAutofit/>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1555764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080" y="2243828"/>
            <a:ext cx="3291840" cy="1143000"/>
          </a:xfrm>
          <a:solidFill>
            <a:srgbClr val="FFFFFF"/>
          </a:solidFill>
          <a:ln>
            <a:solidFill>
              <a:srgbClr val="262626"/>
            </a:solidFill>
          </a:ln>
        </p:spPr>
        <p:txBody>
          <a:bodyPr anchor="ctr" anchorCtr="1">
            <a:noAutofit/>
          </a:bodyPr>
          <a:lstStyle>
            <a:lvl1pPr>
              <a:defRPr sz="21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572000" y="-42172"/>
            <a:ext cx="4576573"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2965" y="3549919"/>
            <a:ext cx="284607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AC11362-7B1E-1A43-8E52-AA15C2FF1FF8}" type="datetime1">
              <a:rPr lang="en-US" smtClean="0"/>
              <a:t>2/19/21</a:t>
            </a:fld>
            <a:endParaRPr lang="en-US"/>
          </a:p>
        </p:txBody>
      </p:sp>
      <p:sp>
        <p:nvSpPr>
          <p:cNvPr id="9" name="Footer Placeholder 8"/>
          <p:cNvSpPr>
            <a:spLocks noGrp="1"/>
          </p:cNvSpPr>
          <p:nvPr>
            <p:ph type="ftr" sz="quarter" idx="11"/>
          </p:nvPr>
        </p:nvSpPr>
        <p:spPr>
          <a:xfrm>
            <a:off x="640080" y="6236208"/>
            <a:ext cx="3803904" cy="320040"/>
          </a:xfrm>
        </p:spPr>
        <p:txBody>
          <a:bodyPr>
            <a:normAutofit/>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12905025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78943" y="6238816"/>
            <a:ext cx="2065310" cy="323968"/>
          </a:xfrm>
          <a:prstGeom prst="rect">
            <a:avLst/>
          </a:prstGeom>
        </p:spPr>
        <p:txBody>
          <a:bodyPr vert="horz" lIns="91440" tIns="45720" rIns="91440" bIns="45720" rtlCol="0" anchor="ctr"/>
          <a:lstStyle>
            <a:lvl1pPr algn="r">
              <a:defRPr sz="1000">
                <a:solidFill>
                  <a:schemeClr val="tx1">
                    <a:alpha val="70000"/>
                  </a:schemeClr>
                </a:solidFill>
              </a:defRPr>
            </a:lvl1pPr>
          </a:lstStyle>
          <a:p>
            <a:fld id="{7E1C6F23-7784-A742-B5E6-F04F8E9E7755}" type="datetime1">
              <a:rPr lang="en-US" smtClean="0"/>
              <a:t>2/19/21</a:t>
            </a:fld>
            <a:endParaRPr lang="en-US"/>
          </a:p>
        </p:txBody>
      </p:sp>
      <p:sp>
        <p:nvSpPr>
          <p:cNvPr id="5" name="Footer Placeholder 4"/>
          <p:cNvSpPr>
            <a:spLocks noGrp="1"/>
          </p:cNvSpPr>
          <p:nvPr>
            <p:ph type="ftr" sz="quarter" idx="3"/>
          </p:nvPr>
        </p:nvSpPr>
        <p:spPr>
          <a:xfrm>
            <a:off x="1102239" y="6236208"/>
            <a:ext cx="4556664"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8240112" y="6217920"/>
            <a:ext cx="365760" cy="365760"/>
          </a:xfrm>
          <a:prstGeom prst="ellipse">
            <a:avLst/>
          </a:prstGeom>
          <a:solidFill>
            <a:srgbClr val="1D1D1D">
              <a:alpha val="69804"/>
            </a:srgbClr>
          </a:solidFill>
        </p:spPr>
        <p:txBody>
          <a:bodyPr vert="horz" lIns="18288" tIns="45720" rIns="18288" bIns="45720" rtlCol="0" anchor="ctr">
            <a:noAutofit/>
          </a:bodyPr>
          <a:lstStyle>
            <a:lvl1pPr algn="ctr">
              <a:defRPr sz="1100" spc="0" baseline="0">
                <a:solidFill>
                  <a:srgbClr val="FFFFFF"/>
                </a:solidFill>
              </a:defRPr>
            </a:lvl1pPr>
          </a:lstStyle>
          <a:p>
            <a:fld id="{1F9AAD07-54C7-4EE9-A02A-F8984094B177}" type="slidenum">
              <a:rPr lang="en-US" smtClean="0"/>
              <a:t>‹#›</a:t>
            </a:fld>
            <a:endParaRPr lang="en-US"/>
          </a:p>
        </p:txBody>
      </p:sp>
    </p:spTree>
    <p:extLst>
      <p:ext uri="{BB962C8B-B14F-4D97-AF65-F5344CB8AC3E}">
        <p14:creationId xmlns:p14="http://schemas.microsoft.com/office/powerpoint/2010/main" val="825035770"/>
      </p:ext>
    </p:extLst>
  </p:cSld>
  <p:clrMap bg1="lt1" tx1="dk1" bg2="lt2" tx2="dk2" accent1="accent1" accent2="accent2" accent3="accent3" accent4="accent4" accent5="accent5" accent6="accent6" hlink="hlink" folHlink="folHlink"/>
  <p:sldLayoutIdLst>
    <p:sldLayoutId id="2147484353" r:id="rId1"/>
    <p:sldLayoutId id="2147484354" r:id="rId2"/>
    <p:sldLayoutId id="2147484355" r:id="rId3"/>
    <p:sldLayoutId id="2147484356" r:id="rId4"/>
    <p:sldLayoutId id="2147484357" r:id="rId5"/>
    <p:sldLayoutId id="2147484358" r:id="rId6"/>
    <p:sldLayoutId id="2147484359" r:id="rId7"/>
    <p:sldLayoutId id="2147484360" r:id="rId8"/>
    <p:sldLayoutId id="2147484361" r:id="rId9"/>
    <p:sldLayoutId id="2147484362" r:id="rId10"/>
    <p:sldLayoutId id="2147484363" r:id="rId11"/>
  </p:sldLayoutIdLst>
  <p:hf hdr="0" ftr="0" dt="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www.nicter.jp/atlas"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chmorgan/sharppcap" TargetMode="Externa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hyperlink" Target="https://github.com/judero01col/GMap.NET" TargetMode="External"/><Relationship Id="rId4" Type="http://schemas.openxmlformats.org/officeDocument/2006/relationships/diagramLayout" Target="../diagrams/layout1.xml"/><Relationship Id="rId9" Type="http://schemas.openxmlformats.org/officeDocument/2006/relationships/hyperlink" Target="https://dev.maxmind.com/geoip/geoip2/geolite2/"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AEDB7-50B4-466C-B730-1D2F4E474EA0}"/>
              </a:ext>
            </a:extLst>
          </p:cNvPr>
          <p:cNvSpPr>
            <a:spLocks noGrp="1"/>
          </p:cNvSpPr>
          <p:nvPr>
            <p:ph type="ctrTitle"/>
          </p:nvPr>
        </p:nvSpPr>
        <p:spPr>
          <a:xfrm>
            <a:off x="1200150" y="1550504"/>
            <a:ext cx="6743700" cy="2564296"/>
          </a:xfrm>
          <a:noFill/>
          <a:ln>
            <a:solidFill>
              <a:schemeClr val="tx1"/>
            </a:solidFill>
          </a:ln>
        </p:spPr>
        <p:txBody>
          <a:bodyPr>
            <a:normAutofit fontScale="90000"/>
          </a:bodyPr>
          <a:lstStyle/>
          <a:p>
            <a:r>
              <a:rPr lang="en-US" altLang="ja-JP" sz="3600" u="sng" cap="none" dirty="0" err="1">
                <a:solidFill>
                  <a:schemeClr val="tx1"/>
                </a:solidFill>
                <a:cs typeface="Times New Roman" panose="02020603050405020304" pitchFamily="18" charset="0"/>
              </a:rPr>
              <a:t>PacVis</a:t>
            </a:r>
            <a:br>
              <a:rPr lang="en-US" altLang="ja-JP" sz="3600" dirty="0">
                <a:solidFill>
                  <a:schemeClr val="tx1"/>
                </a:solidFill>
              </a:rPr>
            </a:br>
            <a:r>
              <a:rPr lang="en-US" altLang="ja-JP" sz="3600" dirty="0">
                <a:solidFill>
                  <a:schemeClr val="tx1"/>
                </a:solidFill>
              </a:rPr>
              <a:t>C#</a:t>
            </a:r>
            <a:r>
              <a:rPr lang="ja-JP" altLang="en-US" sz="3600">
                <a:solidFill>
                  <a:schemeClr val="tx1"/>
                </a:solidFill>
              </a:rPr>
              <a:t>を用いた</a:t>
            </a:r>
            <a:r>
              <a:rPr lang="en-US" altLang="ja-JP" sz="3600" cap="none" dirty="0">
                <a:solidFill>
                  <a:schemeClr val="tx1"/>
                </a:solidFill>
              </a:rPr>
              <a:t>Windows</a:t>
            </a:r>
            <a:r>
              <a:rPr lang="ja-JP" altLang="en-US" sz="3600">
                <a:solidFill>
                  <a:schemeClr val="tx1"/>
                </a:solidFill>
              </a:rPr>
              <a:t>向けの</a:t>
            </a:r>
            <a:br>
              <a:rPr lang="en-US" altLang="ja-JP" sz="3600" dirty="0">
                <a:solidFill>
                  <a:schemeClr val="tx1"/>
                </a:solidFill>
              </a:rPr>
            </a:br>
            <a:r>
              <a:rPr lang="ja-JP" altLang="en-US" sz="3600">
                <a:solidFill>
                  <a:schemeClr val="tx1"/>
                </a:solidFill>
              </a:rPr>
              <a:t>パケット可視化システムの開発</a:t>
            </a:r>
            <a:br>
              <a:rPr lang="en-US" altLang="ja-JP" sz="2600" dirty="0">
                <a:solidFill>
                  <a:schemeClr val="tx1"/>
                </a:solidFill>
              </a:rPr>
            </a:br>
            <a:r>
              <a:rPr lang="ja-JP" altLang="en-US" sz="2200">
                <a:solidFill>
                  <a:schemeClr val="tx1"/>
                </a:solidFill>
              </a:rPr>
              <a:t>卒業論文発表　</a:t>
            </a:r>
            <a:r>
              <a:rPr lang="en-US" altLang="ja-JP" sz="2200" dirty="0">
                <a:solidFill>
                  <a:schemeClr val="tx1"/>
                </a:solidFill>
              </a:rPr>
              <a:t>2021</a:t>
            </a:r>
            <a:r>
              <a:rPr lang="ja-JP" altLang="en-US" sz="2200">
                <a:solidFill>
                  <a:schemeClr val="tx1"/>
                </a:solidFill>
              </a:rPr>
              <a:t>年</a:t>
            </a:r>
            <a:r>
              <a:rPr lang="en-JP" altLang="ja-JP" sz="2200" dirty="0">
                <a:solidFill>
                  <a:schemeClr val="tx1"/>
                </a:solidFill>
              </a:rPr>
              <a:t>2</a:t>
            </a:r>
            <a:r>
              <a:rPr lang="ja-JP" altLang="en-JP" sz="2200">
                <a:solidFill>
                  <a:schemeClr val="tx1"/>
                </a:solidFill>
              </a:rPr>
              <a:t>月</a:t>
            </a:r>
            <a:r>
              <a:rPr lang="en-US" altLang="ja-JP" sz="2200" dirty="0">
                <a:solidFill>
                  <a:schemeClr val="tx1"/>
                </a:solidFill>
              </a:rPr>
              <a:t>22</a:t>
            </a:r>
            <a:r>
              <a:rPr lang="ja-JP" altLang="en-US" sz="2200">
                <a:solidFill>
                  <a:schemeClr val="tx1"/>
                </a:solidFill>
              </a:rPr>
              <a:t>日</a:t>
            </a:r>
            <a:endParaRPr lang="en-US" sz="2600" dirty="0">
              <a:solidFill>
                <a:schemeClr val="tx1"/>
              </a:solidFill>
            </a:endParaRPr>
          </a:p>
        </p:txBody>
      </p:sp>
      <p:sp>
        <p:nvSpPr>
          <p:cNvPr id="3" name="Subtitle 2">
            <a:extLst>
              <a:ext uri="{FF2B5EF4-FFF2-40B4-BE49-F238E27FC236}">
                <a16:creationId xmlns:a16="http://schemas.microsoft.com/office/drawing/2014/main" id="{8BB33216-8FE4-42F4-A69B-295AA304F426}"/>
              </a:ext>
            </a:extLst>
          </p:cNvPr>
          <p:cNvSpPr>
            <a:spLocks noGrp="1"/>
          </p:cNvSpPr>
          <p:nvPr>
            <p:ph type="subTitle" idx="1"/>
          </p:nvPr>
        </p:nvSpPr>
        <p:spPr>
          <a:xfrm>
            <a:off x="2021395" y="4483290"/>
            <a:ext cx="5101209" cy="1329208"/>
          </a:xfrm>
        </p:spPr>
        <p:txBody>
          <a:bodyPr>
            <a:normAutofit fontScale="85000" lnSpcReduction="20000"/>
          </a:bodyPr>
          <a:lstStyle/>
          <a:p>
            <a:r>
              <a:rPr lang="ja-JP" altLang="en-US" sz="2000">
                <a:latin typeface="Times New Roman" panose="02020603050405020304" pitchFamily="18" charset="0"/>
                <a:ea typeface="+mn-ea"/>
                <a:cs typeface="Times New Roman" panose="02020603050405020304" pitchFamily="18" charset="0"/>
              </a:rPr>
              <a:t>名前：</a:t>
            </a:r>
            <a:r>
              <a:rPr lang="en-US" altLang="ja-JP" sz="2000" b="1" dirty="0">
                <a:latin typeface="Times New Roman" panose="02020603050405020304" pitchFamily="18" charset="0"/>
                <a:cs typeface="Times New Roman" panose="02020603050405020304" pitchFamily="18" charset="0"/>
              </a:rPr>
              <a:t>MUHAMMAD SYAHMI BIN ROSLAN</a:t>
            </a:r>
          </a:p>
          <a:p>
            <a:r>
              <a:rPr lang="en-US" sz="2000" b="1" dirty="0">
                <a:latin typeface="Times New Roman" panose="02020603050405020304" pitchFamily="18" charset="0"/>
                <a:cs typeface="Times New Roman" panose="02020603050405020304" pitchFamily="18" charset="0"/>
              </a:rPr>
              <a:t>学籍番号：7535085Z</a:t>
            </a:r>
          </a:p>
          <a:p>
            <a:r>
              <a:rPr lang="ja-JP" altLang="en-US" sz="2000">
                <a:latin typeface="Times New Roman" panose="02020603050405020304" pitchFamily="18" charset="0"/>
                <a:cs typeface="Times New Roman" panose="02020603050405020304" pitchFamily="18" charset="0"/>
              </a:rPr>
              <a:t>愛媛大学工学部情報工学科</a:t>
            </a:r>
          </a:p>
          <a:p>
            <a:r>
              <a:rPr lang="ja-JP" altLang="en-US" sz="2000">
                <a:latin typeface="Times New Roman" panose="02020603050405020304" pitchFamily="18" charset="0"/>
                <a:cs typeface="Times New Roman" panose="02020603050405020304" pitchFamily="18" charset="0"/>
              </a:rPr>
              <a:t>計算機システム・ソフトウェアシステム研究室</a:t>
            </a:r>
          </a:p>
        </p:txBody>
      </p:sp>
    </p:spTree>
    <p:extLst>
      <p:ext uri="{BB962C8B-B14F-4D97-AF65-F5344CB8AC3E}">
        <p14:creationId xmlns:p14="http://schemas.microsoft.com/office/powerpoint/2010/main" val="13202156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1" y="305815"/>
            <a:ext cx="5797296" cy="792000"/>
          </a:xfrm>
          <a:solidFill>
            <a:srgbClr val="FFFFFF"/>
          </a:solidFill>
        </p:spPr>
        <p:txBody>
          <a:bodyPr>
            <a:normAutofit/>
          </a:bodyPr>
          <a:lstStyle/>
          <a:p>
            <a:r>
              <a:rPr lang="ja-JP" altLang="en-US"/>
              <a:t>実行結果</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83973" y="6369305"/>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9</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sp>
        <p:nvSpPr>
          <p:cNvPr id="9" name="Content Placeholder 2">
            <a:extLst>
              <a:ext uri="{FF2B5EF4-FFF2-40B4-BE49-F238E27FC236}">
                <a16:creationId xmlns:a16="http://schemas.microsoft.com/office/drawing/2014/main" id="{D493E8E1-49DA-8244-B290-53050A1B61B0}"/>
              </a:ext>
            </a:extLst>
          </p:cNvPr>
          <p:cNvSpPr>
            <a:spLocks noGrp="1"/>
          </p:cNvSpPr>
          <p:nvPr>
            <p:ph idx="1"/>
          </p:nvPr>
        </p:nvSpPr>
        <p:spPr>
          <a:xfrm>
            <a:off x="3103572" y="6385321"/>
            <a:ext cx="2936854" cy="383709"/>
          </a:xfrm>
        </p:spPr>
        <p:txBody>
          <a:bodyPr>
            <a:normAutofit/>
          </a:bodyPr>
          <a:lstStyle/>
          <a:p>
            <a:pPr marL="0" lvl="0" indent="0" algn="ctr">
              <a:buNone/>
            </a:pPr>
            <a:r>
              <a:rPr lang="en-US" altLang="ja-JP" sz="1500" dirty="0" err="1">
                <a:solidFill>
                  <a:srgbClr val="404040"/>
                </a:solidFill>
              </a:rPr>
              <a:t>PacVis</a:t>
            </a: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pic>
        <p:nvPicPr>
          <p:cNvPr id="18" name="Picture 17">
            <a:extLst>
              <a:ext uri="{FF2B5EF4-FFF2-40B4-BE49-F238E27FC236}">
                <a16:creationId xmlns:a16="http://schemas.microsoft.com/office/drawing/2014/main" id="{A6B071BB-0CE6-40F7-A40D-7D8513B90F8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00755" y="1109808"/>
            <a:ext cx="5142487" cy="5304774"/>
          </a:xfrm>
          <a:prstGeom prst="rect">
            <a:avLst/>
          </a:prstGeom>
        </p:spPr>
      </p:pic>
    </p:spTree>
    <p:extLst>
      <p:ext uri="{BB962C8B-B14F-4D97-AF65-F5344CB8AC3E}">
        <p14:creationId xmlns:p14="http://schemas.microsoft.com/office/powerpoint/2010/main" val="3070045597"/>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1" y="305815"/>
            <a:ext cx="5797296" cy="792000"/>
          </a:xfrm>
          <a:solidFill>
            <a:srgbClr val="FFFFFF"/>
          </a:solidFill>
        </p:spPr>
        <p:txBody>
          <a:bodyPr>
            <a:normAutofit/>
          </a:bodyPr>
          <a:lstStyle/>
          <a:p>
            <a:r>
              <a:rPr lang="ja-JP" altLang="en-US"/>
              <a:t>デバイス管理機能</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83973" y="6369305"/>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10</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pic>
        <p:nvPicPr>
          <p:cNvPr id="10" name="Picture 9" descr="Graphical user interface, application&#10;&#10;Description automatically generated">
            <a:extLst>
              <a:ext uri="{FF2B5EF4-FFF2-40B4-BE49-F238E27FC236}">
                <a16:creationId xmlns:a16="http://schemas.microsoft.com/office/drawing/2014/main" id="{3027428F-D872-684F-AB19-431839E5600B}"/>
              </a:ext>
            </a:extLst>
          </p:cNvPr>
          <p:cNvPicPr>
            <a:picLocks noChangeAspect="1"/>
          </p:cNvPicPr>
          <p:nvPr/>
        </p:nvPicPr>
        <p:blipFill rotWithShape="1">
          <a:blip r:embed="rId3">
            <a:extLst>
              <a:ext uri="{28A0092B-C50C-407E-A947-70E740481C1C}">
                <a14:useLocalDpi xmlns:a14="http://schemas.microsoft.com/office/drawing/2010/main" val="0"/>
              </a:ext>
            </a:extLst>
          </a:blip>
          <a:srcRect b="79673"/>
          <a:stretch/>
        </p:blipFill>
        <p:spPr>
          <a:xfrm>
            <a:off x="387867" y="1369741"/>
            <a:ext cx="8368266" cy="1754804"/>
          </a:xfrm>
          <a:prstGeom prst="rect">
            <a:avLst/>
          </a:prstGeom>
        </p:spPr>
      </p:pic>
      <p:sp>
        <p:nvSpPr>
          <p:cNvPr id="14" name="Rectangle 13">
            <a:extLst>
              <a:ext uri="{FF2B5EF4-FFF2-40B4-BE49-F238E27FC236}">
                <a16:creationId xmlns:a16="http://schemas.microsoft.com/office/drawing/2014/main" id="{2C155220-5C57-7A43-865A-1B9478B89614}"/>
              </a:ext>
            </a:extLst>
          </p:cNvPr>
          <p:cNvSpPr/>
          <p:nvPr/>
        </p:nvSpPr>
        <p:spPr>
          <a:xfrm>
            <a:off x="535459" y="2012437"/>
            <a:ext cx="6252519" cy="469556"/>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JP"/>
          </a:p>
        </p:txBody>
      </p:sp>
      <p:sp>
        <p:nvSpPr>
          <p:cNvPr id="16" name="Rectangle 15">
            <a:extLst>
              <a:ext uri="{FF2B5EF4-FFF2-40B4-BE49-F238E27FC236}">
                <a16:creationId xmlns:a16="http://schemas.microsoft.com/office/drawing/2014/main" id="{95D07B0E-D571-954B-9605-9E511A9495D4}"/>
              </a:ext>
            </a:extLst>
          </p:cNvPr>
          <p:cNvSpPr/>
          <p:nvPr/>
        </p:nvSpPr>
        <p:spPr>
          <a:xfrm>
            <a:off x="535459" y="2539657"/>
            <a:ext cx="8155460" cy="584887"/>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JP"/>
          </a:p>
        </p:txBody>
      </p:sp>
      <p:sp>
        <p:nvSpPr>
          <p:cNvPr id="17" name="Rectangle 16">
            <a:extLst>
              <a:ext uri="{FF2B5EF4-FFF2-40B4-BE49-F238E27FC236}">
                <a16:creationId xmlns:a16="http://schemas.microsoft.com/office/drawing/2014/main" id="{8C7B6C08-6128-1A41-91C9-C27F8BF3339D}"/>
              </a:ext>
            </a:extLst>
          </p:cNvPr>
          <p:cNvSpPr/>
          <p:nvPr/>
        </p:nvSpPr>
        <p:spPr>
          <a:xfrm>
            <a:off x="6848320" y="2258482"/>
            <a:ext cx="977459" cy="223511"/>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JP"/>
          </a:p>
        </p:txBody>
      </p:sp>
      <p:sp>
        <p:nvSpPr>
          <p:cNvPr id="18" name="TextBox 17">
            <a:extLst>
              <a:ext uri="{FF2B5EF4-FFF2-40B4-BE49-F238E27FC236}">
                <a16:creationId xmlns:a16="http://schemas.microsoft.com/office/drawing/2014/main" id="{DFE8E125-9F19-3544-98C6-7050ABF60B12}"/>
              </a:ext>
            </a:extLst>
          </p:cNvPr>
          <p:cNvSpPr txBox="1"/>
          <p:nvPr/>
        </p:nvSpPr>
        <p:spPr>
          <a:xfrm>
            <a:off x="6136808" y="1827770"/>
            <a:ext cx="492443" cy="338554"/>
          </a:xfrm>
          <a:prstGeom prst="rect">
            <a:avLst/>
          </a:prstGeom>
          <a:noFill/>
        </p:spPr>
        <p:txBody>
          <a:bodyPr wrap="none" rtlCol="0">
            <a:spAutoFit/>
          </a:bodyPr>
          <a:lstStyle/>
          <a:p>
            <a:r>
              <a:rPr lang="en-JP" sz="1600" b="1" dirty="0">
                <a:solidFill>
                  <a:srgbClr val="FF0000"/>
                </a:solidFill>
                <a:highlight>
                  <a:srgbClr val="FFFF00"/>
                </a:highlight>
                <a:latin typeface="Times New Roman" panose="02020603050405020304" pitchFamily="18" charset="0"/>
                <a:cs typeface="Times New Roman" panose="02020603050405020304" pitchFamily="18" charset="0"/>
              </a:rPr>
              <a:t>※1</a:t>
            </a:r>
          </a:p>
        </p:txBody>
      </p:sp>
      <p:sp>
        <p:nvSpPr>
          <p:cNvPr id="19" name="TextBox 18">
            <a:extLst>
              <a:ext uri="{FF2B5EF4-FFF2-40B4-BE49-F238E27FC236}">
                <a16:creationId xmlns:a16="http://schemas.microsoft.com/office/drawing/2014/main" id="{3F0B6491-C70F-0E4B-B777-45EBB5DBA0AE}"/>
              </a:ext>
            </a:extLst>
          </p:cNvPr>
          <p:cNvSpPr txBox="1"/>
          <p:nvPr/>
        </p:nvSpPr>
        <p:spPr>
          <a:xfrm>
            <a:off x="8194826" y="2370379"/>
            <a:ext cx="492443" cy="338554"/>
          </a:xfrm>
          <a:prstGeom prst="rect">
            <a:avLst/>
          </a:prstGeom>
          <a:noFill/>
        </p:spPr>
        <p:txBody>
          <a:bodyPr wrap="none" rtlCol="0">
            <a:spAutoFit/>
          </a:bodyPr>
          <a:lstStyle/>
          <a:p>
            <a:r>
              <a:rPr lang="en-JP" sz="1600" b="1" dirty="0">
                <a:solidFill>
                  <a:srgbClr val="FF0000"/>
                </a:solidFill>
                <a:highlight>
                  <a:srgbClr val="FFFF00"/>
                </a:highlight>
                <a:latin typeface="Times New Roman" panose="02020603050405020304" pitchFamily="18" charset="0"/>
                <a:cs typeface="Times New Roman" panose="02020603050405020304" pitchFamily="18" charset="0"/>
              </a:rPr>
              <a:t>※2</a:t>
            </a:r>
          </a:p>
        </p:txBody>
      </p:sp>
      <p:sp>
        <p:nvSpPr>
          <p:cNvPr id="20" name="TextBox 19">
            <a:extLst>
              <a:ext uri="{FF2B5EF4-FFF2-40B4-BE49-F238E27FC236}">
                <a16:creationId xmlns:a16="http://schemas.microsoft.com/office/drawing/2014/main" id="{FA21745B-647B-7D49-AEBE-F2301088B973}"/>
              </a:ext>
            </a:extLst>
          </p:cNvPr>
          <p:cNvSpPr txBox="1"/>
          <p:nvPr/>
        </p:nvSpPr>
        <p:spPr>
          <a:xfrm>
            <a:off x="7543656" y="2040598"/>
            <a:ext cx="492443" cy="338554"/>
          </a:xfrm>
          <a:prstGeom prst="rect">
            <a:avLst/>
          </a:prstGeom>
          <a:noFill/>
        </p:spPr>
        <p:txBody>
          <a:bodyPr wrap="none" rtlCol="0">
            <a:spAutoFit/>
          </a:bodyPr>
          <a:lstStyle/>
          <a:p>
            <a:r>
              <a:rPr lang="en-JP" sz="1600" b="1" dirty="0">
                <a:solidFill>
                  <a:srgbClr val="FF0000"/>
                </a:solidFill>
                <a:highlight>
                  <a:srgbClr val="FFFF00"/>
                </a:highlight>
                <a:latin typeface="Times New Roman" panose="02020603050405020304" pitchFamily="18" charset="0"/>
                <a:cs typeface="Times New Roman" panose="02020603050405020304" pitchFamily="18" charset="0"/>
              </a:rPr>
              <a:t>※3</a:t>
            </a:r>
          </a:p>
        </p:txBody>
      </p:sp>
      <p:sp>
        <p:nvSpPr>
          <p:cNvPr id="21" name="Content Placeholder 2">
            <a:extLst>
              <a:ext uri="{FF2B5EF4-FFF2-40B4-BE49-F238E27FC236}">
                <a16:creationId xmlns:a16="http://schemas.microsoft.com/office/drawing/2014/main" id="{7BEBB664-479F-8D45-8CCD-724AD8A62F45}"/>
              </a:ext>
            </a:extLst>
          </p:cNvPr>
          <p:cNvSpPr>
            <a:spLocks noGrp="1"/>
          </p:cNvSpPr>
          <p:nvPr>
            <p:ph idx="1"/>
          </p:nvPr>
        </p:nvSpPr>
        <p:spPr>
          <a:xfrm>
            <a:off x="602743" y="3302678"/>
            <a:ext cx="7938512" cy="3131437"/>
          </a:xfrm>
        </p:spPr>
        <p:txBody>
          <a:bodyPr>
            <a:normAutofit/>
          </a:bodyPr>
          <a:lstStyle/>
          <a:p>
            <a:pPr marL="0" indent="0">
              <a:lnSpc>
                <a:spcPct val="90000"/>
              </a:lnSpc>
              <a:buNone/>
            </a:pPr>
            <a:r>
              <a:rPr lang="en-US" altLang="ja-JP" dirty="0">
                <a:solidFill>
                  <a:schemeClr val="tx1"/>
                </a:solidFill>
              </a:rPr>
              <a:t>※1</a:t>
            </a:r>
          </a:p>
          <a:p>
            <a:pPr>
              <a:lnSpc>
                <a:spcPct val="90000"/>
              </a:lnSpc>
            </a:pPr>
            <a:r>
              <a:rPr lang="ja-JP" altLang="en-US" sz="1600">
                <a:solidFill>
                  <a:schemeClr val="tx1"/>
                </a:solidFill>
              </a:rPr>
              <a:t>「</a:t>
            </a:r>
            <a:r>
              <a:rPr lang="en-US" altLang="ja-JP" sz="1600" dirty="0">
                <a:solidFill>
                  <a:schemeClr val="tx1"/>
                </a:solidFill>
              </a:rPr>
              <a:t>Check Device(s)</a:t>
            </a:r>
            <a:r>
              <a:rPr lang="ja-JP" altLang="en-US" sz="1600">
                <a:solidFill>
                  <a:schemeClr val="tx1"/>
                </a:solidFill>
              </a:rPr>
              <a:t>」ボタンを押すとネットワークデバイスをリストで表示される。リストからパケットキャプチャするデバイスを選択できる。</a:t>
            </a:r>
            <a:endParaRPr lang="en-US" altLang="ja-JP" sz="1600" dirty="0">
              <a:solidFill>
                <a:schemeClr val="tx1"/>
              </a:solidFill>
            </a:endParaRPr>
          </a:p>
          <a:p>
            <a:pPr marL="228600" lvl="1" indent="0">
              <a:lnSpc>
                <a:spcPct val="90000"/>
              </a:lnSpc>
              <a:buNone/>
            </a:pPr>
            <a:r>
              <a:rPr lang="en-JP" altLang="ja-JP" sz="1400" dirty="0">
                <a:solidFill>
                  <a:srgbClr val="FF0000"/>
                </a:solidFill>
              </a:rPr>
              <a:t>→</a:t>
            </a:r>
            <a:r>
              <a:rPr lang="ja-JP" altLang="en-US" sz="1400">
                <a:solidFill>
                  <a:srgbClr val="FF0000"/>
                </a:solidFill>
              </a:rPr>
              <a:t>　</a:t>
            </a:r>
            <a:r>
              <a:rPr lang="ja-JP" altLang="en-US" sz="1400" u="sng">
                <a:solidFill>
                  <a:srgbClr val="FF0000"/>
                </a:solidFill>
              </a:rPr>
              <a:t>提案システムの必要条件１完了</a:t>
            </a:r>
            <a:endParaRPr lang="en-US" altLang="ja-JP" sz="1400" u="sng" dirty="0">
              <a:solidFill>
                <a:srgbClr val="FF0000"/>
              </a:solidFill>
            </a:endParaRPr>
          </a:p>
          <a:p>
            <a:pPr marL="0" indent="0">
              <a:lnSpc>
                <a:spcPct val="90000"/>
              </a:lnSpc>
              <a:buNone/>
            </a:pPr>
            <a:r>
              <a:rPr lang="en-US" altLang="ja-JP" dirty="0">
                <a:solidFill>
                  <a:schemeClr val="tx1"/>
                </a:solidFill>
              </a:rPr>
              <a:t>※2</a:t>
            </a:r>
          </a:p>
          <a:p>
            <a:pPr>
              <a:lnSpc>
                <a:spcPct val="90000"/>
              </a:lnSpc>
            </a:pPr>
            <a:r>
              <a:rPr lang="ja-JP" altLang="en-US" sz="1600">
                <a:solidFill>
                  <a:schemeClr val="tx1"/>
                </a:solidFill>
              </a:rPr>
              <a:t>選択したデバイスから</a:t>
            </a:r>
            <a:r>
              <a:rPr lang="en-US" altLang="ja-JP" sz="1600" dirty="0">
                <a:solidFill>
                  <a:schemeClr val="tx1"/>
                </a:solidFill>
              </a:rPr>
              <a:t>IP</a:t>
            </a:r>
            <a:r>
              <a:rPr lang="ja-JP" altLang="en-US" sz="1600">
                <a:solidFill>
                  <a:schemeClr val="tx1"/>
                </a:solidFill>
              </a:rPr>
              <a:t>の基本情報が表示される。</a:t>
            </a:r>
            <a:endParaRPr lang="en-US" altLang="ja-JP" sz="1600" dirty="0">
              <a:solidFill>
                <a:schemeClr val="tx1"/>
              </a:solidFill>
            </a:endParaRPr>
          </a:p>
          <a:p>
            <a:pPr marL="0" indent="0">
              <a:lnSpc>
                <a:spcPct val="90000"/>
              </a:lnSpc>
              <a:buNone/>
            </a:pPr>
            <a:r>
              <a:rPr lang="en-US" altLang="ja-JP" dirty="0">
                <a:solidFill>
                  <a:schemeClr val="tx1"/>
                </a:solidFill>
              </a:rPr>
              <a:t>※3</a:t>
            </a:r>
          </a:p>
          <a:p>
            <a:pPr>
              <a:lnSpc>
                <a:spcPct val="90000"/>
              </a:lnSpc>
            </a:pPr>
            <a:r>
              <a:rPr lang="ja-JP" altLang="en-US" sz="1600">
                <a:solidFill>
                  <a:schemeClr val="tx1"/>
                </a:solidFill>
              </a:rPr>
              <a:t>追加機能として、リストからパケットアクティビティのあるデバイスを自動選択することができる。</a:t>
            </a: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Tree>
    <p:extLst>
      <p:ext uri="{BB962C8B-B14F-4D97-AF65-F5344CB8AC3E}">
        <p14:creationId xmlns:p14="http://schemas.microsoft.com/office/powerpoint/2010/main" val="3733135003"/>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1" y="305815"/>
            <a:ext cx="5797296" cy="792000"/>
          </a:xfrm>
          <a:solidFill>
            <a:srgbClr val="FFFFFF"/>
          </a:solidFill>
        </p:spPr>
        <p:txBody>
          <a:bodyPr>
            <a:normAutofit/>
          </a:bodyPr>
          <a:lstStyle/>
          <a:p>
            <a:r>
              <a:rPr lang="ja-JP" altLang="en-US"/>
              <a:t>パケット分析機能</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83973" y="6369305"/>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11</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pic>
        <p:nvPicPr>
          <p:cNvPr id="10" name="Picture 9" descr="Graphical user interface, application&#10;&#10;Description automatically generated">
            <a:extLst>
              <a:ext uri="{FF2B5EF4-FFF2-40B4-BE49-F238E27FC236}">
                <a16:creationId xmlns:a16="http://schemas.microsoft.com/office/drawing/2014/main" id="{3027428F-D872-684F-AB19-431839E5600B}"/>
              </a:ext>
            </a:extLst>
          </p:cNvPr>
          <p:cNvPicPr>
            <a:picLocks noChangeAspect="1"/>
          </p:cNvPicPr>
          <p:nvPr/>
        </p:nvPicPr>
        <p:blipFill rotWithShape="1">
          <a:blip r:embed="rId3">
            <a:extLst>
              <a:ext uri="{28A0092B-C50C-407E-A947-70E740481C1C}">
                <a14:useLocalDpi xmlns:a14="http://schemas.microsoft.com/office/drawing/2010/main" val="0"/>
              </a:ext>
            </a:extLst>
          </a:blip>
          <a:srcRect t="20489" b="51557"/>
          <a:stretch/>
        </p:blipFill>
        <p:spPr>
          <a:xfrm>
            <a:off x="621118" y="1231733"/>
            <a:ext cx="7901763" cy="2278721"/>
          </a:xfrm>
          <a:prstGeom prst="rect">
            <a:avLst/>
          </a:prstGeom>
        </p:spPr>
      </p:pic>
      <p:sp>
        <p:nvSpPr>
          <p:cNvPr id="6" name="Rounded Rectangle 5">
            <a:extLst>
              <a:ext uri="{FF2B5EF4-FFF2-40B4-BE49-F238E27FC236}">
                <a16:creationId xmlns:a16="http://schemas.microsoft.com/office/drawing/2014/main" id="{C0660696-5FE3-A640-B547-4047061BEF15}"/>
              </a:ext>
            </a:extLst>
          </p:cNvPr>
          <p:cNvSpPr/>
          <p:nvPr/>
        </p:nvSpPr>
        <p:spPr>
          <a:xfrm>
            <a:off x="854796" y="4436619"/>
            <a:ext cx="3877625" cy="196866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JP"/>
          </a:p>
        </p:txBody>
      </p:sp>
      <p:sp>
        <p:nvSpPr>
          <p:cNvPr id="11" name="Content Placeholder 2">
            <a:extLst>
              <a:ext uri="{FF2B5EF4-FFF2-40B4-BE49-F238E27FC236}">
                <a16:creationId xmlns:a16="http://schemas.microsoft.com/office/drawing/2014/main" id="{7834AC4C-F5FE-5940-8E2F-EF540A48C84C}"/>
              </a:ext>
            </a:extLst>
          </p:cNvPr>
          <p:cNvSpPr>
            <a:spLocks noGrp="1"/>
          </p:cNvSpPr>
          <p:nvPr>
            <p:ph idx="1"/>
          </p:nvPr>
        </p:nvSpPr>
        <p:spPr>
          <a:xfrm>
            <a:off x="748755" y="3604437"/>
            <a:ext cx="4145775" cy="3212082"/>
          </a:xfrm>
        </p:spPr>
        <p:txBody>
          <a:bodyPr>
            <a:normAutofit/>
          </a:bodyPr>
          <a:lstStyle/>
          <a:p>
            <a:pPr>
              <a:lnSpc>
                <a:spcPct val="90000"/>
              </a:lnSpc>
            </a:pPr>
            <a:r>
              <a:rPr lang="ja-JP" altLang="en-US">
                <a:solidFill>
                  <a:schemeClr val="tx1"/>
                </a:solidFill>
              </a:rPr>
              <a:t>パケットキャプチャを開始したら、キャプチャできたパケットをカラーコードで表示される。</a:t>
            </a:r>
            <a:endParaRPr lang="en-US" altLang="ja-JP" dirty="0">
              <a:solidFill>
                <a:schemeClr val="tx1"/>
              </a:solidFill>
            </a:endParaRPr>
          </a:p>
          <a:p>
            <a:pPr lvl="1">
              <a:lnSpc>
                <a:spcPct val="90000"/>
              </a:lnSpc>
              <a:buFont typeface="Wingdings" pitchFamily="2" charset="2"/>
              <a:buChar char="Ø"/>
            </a:pPr>
            <a:r>
              <a:rPr lang="en-US" altLang="ja-JP" dirty="0">
                <a:solidFill>
                  <a:schemeClr val="tx1"/>
                </a:solidFill>
                <a:highlight>
                  <a:srgbClr val="ADD8E6"/>
                </a:highlight>
              </a:rPr>
              <a:t>TCP </a:t>
            </a:r>
            <a:r>
              <a:rPr lang="ja-JP" altLang="en-US">
                <a:solidFill>
                  <a:schemeClr val="tx1"/>
                </a:solidFill>
                <a:highlight>
                  <a:srgbClr val="ADD8E6"/>
                </a:highlight>
              </a:rPr>
              <a:t>送信：ライトブルー</a:t>
            </a:r>
            <a:endParaRPr lang="en-US" altLang="ja-JP" dirty="0">
              <a:solidFill>
                <a:schemeClr val="tx1"/>
              </a:solidFill>
              <a:highlight>
                <a:srgbClr val="ADD8E6"/>
              </a:highlight>
            </a:endParaRPr>
          </a:p>
          <a:p>
            <a:pPr lvl="1">
              <a:lnSpc>
                <a:spcPct val="90000"/>
              </a:lnSpc>
              <a:buFont typeface="Wingdings" pitchFamily="2" charset="2"/>
              <a:buChar char="Ø"/>
            </a:pPr>
            <a:r>
              <a:rPr lang="en-US" altLang="ja-JP" dirty="0">
                <a:solidFill>
                  <a:schemeClr val="tx1"/>
                </a:solidFill>
                <a:highlight>
                  <a:srgbClr val="FFA07A"/>
                </a:highlight>
              </a:rPr>
              <a:t>TCP </a:t>
            </a:r>
            <a:r>
              <a:rPr lang="ja-JP" altLang="en-US">
                <a:solidFill>
                  <a:schemeClr val="tx1"/>
                </a:solidFill>
                <a:highlight>
                  <a:srgbClr val="FFA07A"/>
                </a:highlight>
              </a:rPr>
              <a:t>受信：ライトピンク</a:t>
            </a:r>
            <a:endParaRPr lang="en-US" altLang="ja-JP" dirty="0">
              <a:solidFill>
                <a:schemeClr val="tx1"/>
              </a:solidFill>
              <a:highlight>
                <a:srgbClr val="FFA07A"/>
              </a:highlight>
            </a:endParaRPr>
          </a:p>
          <a:p>
            <a:pPr lvl="1">
              <a:lnSpc>
                <a:spcPct val="90000"/>
              </a:lnSpc>
              <a:buFont typeface="Wingdings" pitchFamily="2" charset="2"/>
              <a:buChar char="Ø"/>
            </a:pPr>
            <a:r>
              <a:rPr lang="en-US" altLang="ja-JP" dirty="0">
                <a:solidFill>
                  <a:schemeClr val="tx1"/>
                </a:solidFill>
                <a:highlight>
                  <a:srgbClr val="FAFAD2"/>
                </a:highlight>
              </a:rPr>
              <a:t>UDP </a:t>
            </a:r>
            <a:r>
              <a:rPr lang="ja-JP" altLang="en-US">
                <a:solidFill>
                  <a:schemeClr val="tx1"/>
                </a:solidFill>
                <a:highlight>
                  <a:srgbClr val="FAFAD2"/>
                </a:highlight>
              </a:rPr>
              <a:t>送信：ライトイェロー</a:t>
            </a:r>
            <a:endParaRPr lang="en-US" altLang="ja-JP" dirty="0">
              <a:solidFill>
                <a:schemeClr val="tx1"/>
              </a:solidFill>
              <a:highlight>
                <a:srgbClr val="FAFAD2"/>
              </a:highlight>
            </a:endParaRPr>
          </a:p>
          <a:p>
            <a:pPr lvl="1">
              <a:lnSpc>
                <a:spcPct val="90000"/>
              </a:lnSpc>
              <a:buFont typeface="Wingdings" pitchFamily="2" charset="2"/>
              <a:buChar char="Ø"/>
            </a:pPr>
            <a:r>
              <a:rPr lang="en-US" altLang="ja-JP" dirty="0">
                <a:solidFill>
                  <a:schemeClr val="tx1"/>
                </a:solidFill>
                <a:highlight>
                  <a:srgbClr val="98FB98"/>
                </a:highlight>
              </a:rPr>
              <a:t>UDP </a:t>
            </a:r>
            <a:r>
              <a:rPr lang="ja-JP" altLang="en-US">
                <a:solidFill>
                  <a:schemeClr val="tx1"/>
                </a:solidFill>
                <a:highlight>
                  <a:srgbClr val="98FB98"/>
                </a:highlight>
              </a:rPr>
              <a:t>受信：ライトグリーン</a:t>
            </a:r>
            <a:endParaRPr lang="en-US" altLang="ja-JP" dirty="0">
              <a:solidFill>
                <a:schemeClr val="tx1"/>
              </a:solidFill>
              <a:highlight>
                <a:srgbClr val="98FB98"/>
              </a:highlight>
            </a:endParaRPr>
          </a:p>
          <a:p>
            <a:pPr lvl="1">
              <a:lnSpc>
                <a:spcPct val="90000"/>
              </a:lnSpc>
              <a:buFont typeface="Wingdings" pitchFamily="2" charset="2"/>
              <a:buChar char="Ø"/>
            </a:pPr>
            <a:r>
              <a:rPr lang="en-US" altLang="ja-JP" dirty="0">
                <a:solidFill>
                  <a:schemeClr val="tx1"/>
                </a:solidFill>
                <a:highlight>
                  <a:srgbClr val="D3D3D3"/>
                </a:highlight>
              </a:rPr>
              <a:t>TCP/UDP </a:t>
            </a:r>
            <a:r>
              <a:rPr lang="ja-JP" altLang="en-US">
                <a:solidFill>
                  <a:schemeClr val="tx1"/>
                </a:solidFill>
                <a:highlight>
                  <a:srgbClr val="D3D3D3"/>
                </a:highlight>
              </a:rPr>
              <a:t>プライベート・リザーブ</a:t>
            </a:r>
            <a:br>
              <a:rPr lang="en-US" altLang="ja-JP" dirty="0">
                <a:solidFill>
                  <a:schemeClr val="tx1"/>
                </a:solidFill>
                <a:highlight>
                  <a:srgbClr val="D3D3D3"/>
                </a:highlight>
              </a:rPr>
            </a:br>
            <a:r>
              <a:rPr lang="ja-JP" altLang="en-US">
                <a:solidFill>
                  <a:schemeClr val="tx1"/>
                </a:solidFill>
                <a:highlight>
                  <a:srgbClr val="D3D3D3"/>
                </a:highlight>
              </a:rPr>
              <a:t>送受信：ライトグレイ</a:t>
            </a:r>
            <a:r>
              <a:rPr lang="en-US" altLang="ja-JP" dirty="0">
                <a:solidFill>
                  <a:schemeClr val="tx1"/>
                </a:solidFill>
                <a:highlight>
                  <a:srgbClr val="D3D3D3"/>
                </a:highlight>
              </a:rPr>
              <a:t> </a:t>
            </a: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
        <p:nvSpPr>
          <p:cNvPr id="12" name="Content Placeholder 2">
            <a:extLst>
              <a:ext uri="{FF2B5EF4-FFF2-40B4-BE49-F238E27FC236}">
                <a16:creationId xmlns:a16="http://schemas.microsoft.com/office/drawing/2014/main" id="{2FD960D7-06B6-DC49-A466-A48C56669CFC}"/>
              </a:ext>
            </a:extLst>
          </p:cNvPr>
          <p:cNvSpPr txBox="1">
            <a:spLocks/>
          </p:cNvSpPr>
          <p:nvPr/>
        </p:nvSpPr>
        <p:spPr>
          <a:xfrm>
            <a:off x="5000572" y="3604437"/>
            <a:ext cx="3288631" cy="321208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nSpc>
                <a:spcPct val="90000"/>
              </a:lnSpc>
            </a:pPr>
            <a:r>
              <a:rPr lang="ja-JP" altLang="en-US">
                <a:solidFill>
                  <a:schemeClr val="tx1"/>
                </a:solidFill>
              </a:rPr>
              <a:t>リアルタイムでパケットの情報もリストで表示される。</a:t>
            </a:r>
            <a:endParaRPr lang="en-US" altLang="ja-JP" dirty="0">
              <a:solidFill>
                <a:schemeClr val="tx1"/>
              </a:solidFill>
            </a:endParaRPr>
          </a:p>
          <a:p>
            <a:pPr lvl="1">
              <a:lnSpc>
                <a:spcPct val="90000"/>
              </a:lnSpc>
              <a:buFont typeface="Wingdings" pitchFamily="2" charset="2"/>
              <a:buChar char="Ø"/>
            </a:pPr>
            <a:r>
              <a:rPr lang="ja-JP" altLang="en-US">
                <a:solidFill>
                  <a:schemeClr val="tx1"/>
                </a:solidFill>
              </a:rPr>
              <a:t>プロトコルタイプ</a:t>
            </a:r>
            <a:endParaRPr lang="en-US" altLang="ja-JP" dirty="0">
              <a:solidFill>
                <a:schemeClr val="tx1"/>
              </a:solidFill>
            </a:endParaRPr>
          </a:p>
          <a:p>
            <a:pPr lvl="1">
              <a:lnSpc>
                <a:spcPct val="90000"/>
              </a:lnSpc>
              <a:buFont typeface="Wingdings" pitchFamily="2" charset="2"/>
              <a:buChar char="Ø"/>
            </a:pPr>
            <a:r>
              <a:rPr lang="ja-JP" altLang="en-US">
                <a:solidFill>
                  <a:schemeClr val="tx1"/>
                </a:solidFill>
              </a:rPr>
              <a:t>キャプチャタイム</a:t>
            </a:r>
            <a:endParaRPr lang="en-US" altLang="ja-JP" dirty="0">
              <a:solidFill>
                <a:schemeClr val="tx1"/>
              </a:solidFill>
            </a:endParaRPr>
          </a:p>
          <a:p>
            <a:pPr lvl="1">
              <a:lnSpc>
                <a:spcPct val="90000"/>
              </a:lnSpc>
              <a:buFont typeface="Wingdings" pitchFamily="2" charset="2"/>
              <a:buChar char="Ø"/>
            </a:pPr>
            <a:r>
              <a:rPr lang="ja-JP" altLang="en-US">
                <a:solidFill>
                  <a:schemeClr val="tx1"/>
                </a:solidFill>
              </a:rPr>
              <a:t>パケット長さ</a:t>
            </a:r>
            <a:endParaRPr lang="en-US" altLang="ja-JP" dirty="0">
              <a:solidFill>
                <a:schemeClr val="tx1"/>
              </a:solidFill>
            </a:endParaRPr>
          </a:p>
          <a:p>
            <a:pPr lvl="1">
              <a:lnSpc>
                <a:spcPct val="90000"/>
              </a:lnSpc>
              <a:buFont typeface="Wingdings" pitchFamily="2" charset="2"/>
              <a:buChar char="Ø"/>
            </a:pPr>
            <a:r>
              <a:rPr lang="ja-JP" altLang="en-US">
                <a:solidFill>
                  <a:schemeClr val="tx1"/>
                </a:solidFill>
              </a:rPr>
              <a:t>送信・受信の</a:t>
            </a:r>
            <a:r>
              <a:rPr lang="en-US" altLang="ja-JP" dirty="0">
                <a:solidFill>
                  <a:schemeClr val="tx1"/>
                </a:solidFill>
              </a:rPr>
              <a:t>IP</a:t>
            </a:r>
            <a:r>
              <a:rPr lang="ja-JP" altLang="en-US">
                <a:solidFill>
                  <a:schemeClr val="tx1"/>
                </a:solidFill>
              </a:rPr>
              <a:t>アドレス、国名、市名、ポート番号</a:t>
            </a:r>
            <a:endParaRPr lang="en-US" altLang="ja-JP" dirty="0">
              <a:solidFill>
                <a:schemeClr val="tx1"/>
              </a:solidFill>
            </a:endParaRPr>
          </a:p>
          <a:p>
            <a:pPr marL="228600" lvl="1" indent="0">
              <a:lnSpc>
                <a:spcPct val="90000"/>
              </a:lnSpc>
              <a:buNone/>
            </a:pPr>
            <a:r>
              <a:rPr lang="en-JP" altLang="ja-JP" sz="1400" dirty="0">
                <a:solidFill>
                  <a:srgbClr val="FF0000"/>
                </a:solidFill>
              </a:rPr>
              <a:t>→</a:t>
            </a:r>
            <a:r>
              <a:rPr lang="ja-JP" altLang="en-US" sz="1400">
                <a:solidFill>
                  <a:srgbClr val="FF0000"/>
                </a:solidFill>
              </a:rPr>
              <a:t>　</a:t>
            </a:r>
            <a:r>
              <a:rPr lang="ja-JP" altLang="en-US" sz="1400" u="sng">
                <a:solidFill>
                  <a:srgbClr val="FF0000"/>
                </a:solidFill>
              </a:rPr>
              <a:t>提案システムの必要条件２完了</a:t>
            </a:r>
            <a:endParaRPr lang="en-US" altLang="ja-JP" sz="1400" dirty="0">
              <a:solidFill>
                <a:srgbClr val="FF0000"/>
              </a:solidFill>
            </a:endParaRPr>
          </a:p>
          <a:p>
            <a:pPr>
              <a:lnSpc>
                <a:spcPct val="90000"/>
              </a:lnSpc>
            </a:pPr>
            <a:endParaRPr lang="en-US" altLang="ja-JP" sz="1500" dirty="0">
              <a:solidFill>
                <a:srgbClr val="404040"/>
              </a:solidFill>
            </a:endParaRPr>
          </a:p>
          <a:p>
            <a:pPr marL="457195" lvl="1" indent="0">
              <a:lnSpc>
                <a:spcPct val="90000"/>
              </a:lnSpc>
              <a:buFont typeface="Arial" panose="020B0604020202020204" pitchFamily="34" charset="0"/>
              <a:buNone/>
            </a:pPr>
            <a:endParaRPr lang="en-US" altLang="ja-JP" sz="1500" dirty="0">
              <a:solidFill>
                <a:srgbClr val="404040"/>
              </a:solidFill>
            </a:endParaRPr>
          </a:p>
        </p:txBody>
      </p:sp>
    </p:spTree>
    <p:extLst>
      <p:ext uri="{BB962C8B-B14F-4D97-AF65-F5344CB8AC3E}">
        <p14:creationId xmlns:p14="http://schemas.microsoft.com/office/powerpoint/2010/main" val="3639853582"/>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pic>
        <p:nvPicPr>
          <p:cNvPr id="5" name="Picture 4" descr="Map&#10;&#10;Description automatically generated">
            <a:extLst>
              <a:ext uri="{FF2B5EF4-FFF2-40B4-BE49-F238E27FC236}">
                <a16:creationId xmlns:a16="http://schemas.microsoft.com/office/drawing/2014/main" id="{82F92FBB-FE1E-4454-86F1-7D93E5FB7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4129" y="1182980"/>
            <a:ext cx="6132492" cy="3278758"/>
          </a:xfrm>
          <a:prstGeom prst="rect">
            <a:avLst/>
          </a:prstGeom>
        </p:spPr>
      </p:pic>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1" y="305815"/>
            <a:ext cx="5797296" cy="792000"/>
          </a:xfrm>
          <a:solidFill>
            <a:srgbClr val="FFFFFF"/>
          </a:solidFill>
        </p:spPr>
        <p:txBody>
          <a:bodyPr>
            <a:normAutofit/>
          </a:bodyPr>
          <a:lstStyle/>
          <a:p>
            <a:r>
              <a:rPr lang="ja-JP" altLang="en-US"/>
              <a:t>可視化機能</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83973" y="6369305"/>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12</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sp>
        <p:nvSpPr>
          <p:cNvPr id="13" name="Rectangle 12">
            <a:extLst>
              <a:ext uri="{FF2B5EF4-FFF2-40B4-BE49-F238E27FC236}">
                <a16:creationId xmlns:a16="http://schemas.microsoft.com/office/drawing/2014/main" id="{D9AB5352-EBD9-3A4D-BBD2-2B8C644353F7}"/>
              </a:ext>
            </a:extLst>
          </p:cNvPr>
          <p:cNvSpPr/>
          <p:nvPr/>
        </p:nvSpPr>
        <p:spPr>
          <a:xfrm>
            <a:off x="1650704" y="1179968"/>
            <a:ext cx="4373184" cy="3114542"/>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JP"/>
          </a:p>
        </p:txBody>
      </p:sp>
      <p:sp>
        <p:nvSpPr>
          <p:cNvPr id="14" name="Rectangle 13">
            <a:extLst>
              <a:ext uri="{FF2B5EF4-FFF2-40B4-BE49-F238E27FC236}">
                <a16:creationId xmlns:a16="http://schemas.microsoft.com/office/drawing/2014/main" id="{266ABA30-10D9-024E-B542-E70B8BEDFFB5}"/>
              </a:ext>
            </a:extLst>
          </p:cNvPr>
          <p:cNvSpPr/>
          <p:nvPr/>
        </p:nvSpPr>
        <p:spPr>
          <a:xfrm>
            <a:off x="6128085" y="1163856"/>
            <a:ext cx="1511784" cy="3130654"/>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JP"/>
          </a:p>
        </p:txBody>
      </p:sp>
      <p:sp>
        <p:nvSpPr>
          <p:cNvPr id="16" name="TextBox 15">
            <a:extLst>
              <a:ext uri="{FF2B5EF4-FFF2-40B4-BE49-F238E27FC236}">
                <a16:creationId xmlns:a16="http://schemas.microsoft.com/office/drawing/2014/main" id="{DC91D2E7-A5D1-F74A-AF80-C64D97A2539F}"/>
              </a:ext>
            </a:extLst>
          </p:cNvPr>
          <p:cNvSpPr txBox="1"/>
          <p:nvPr/>
        </p:nvSpPr>
        <p:spPr>
          <a:xfrm>
            <a:off x="5529040" y="1214100"/>
            <a:ext cx="521445" cy="338554"/>
          </a:xfrm>
          <a:prstGeom prst="rect">
            <a:avLst/>
          </a:prstGeom>
          <a:noFill/>
        </p:spPr>
        <p:txBody>
          <a:bodyPr wrap="square" rtlCol="0">
            <a:spAutoFit/>
          </a:bodyPr>
          <a:lstStyle/>
          <a:p>
            <a:r>
              <a:rPr lang="en-JP" sz="1600" b="1" dirty="0">
                <a:solidFill>
                  <a:srgbClr val="FF0000"/>
                </a:solidFill>
                <a:highlight>
                  <a:srgbClr val="FFFF00"/>
                </a:highlight>
                <a:latin typeface="Times New Roman" panose="02020603050405020304" pitchFamily="18" charset="0"/>
                <a:cs typeface="Times New Roman" panose="02020603050405020304" pitchFamily="18" charset="0"/>
              </a:rPr>
              <a:t>※4</a:t>
            </a:r>
          </a:p>
        </p:txBody>
      </p:sp>
      <p:sp>
        <p:nvSpPr>
          <p:cNvPr id="17" name="TextBox 16">
            <a:extLst>
              <a:ext uri="{FF2B5EF4-FFF2-40B4-BE49-F238E27FC236}">
                <a16:creationId xmlns:a16="http://schemas.microsoft.com/office/drawing/2014/main" id="{18437D17-CBE3-FE46-BF83-419984A0A16E}"/>
              </a:ext>
            </a:extLst>
          </p:cNvPr>
          <p:cNvSpPr txBox="1"/>
          <p:nvPr/>
        </p:nvSpPr>
        <p:spPr>
          <a:xfrm>
            <a:off x="7377313" y="1318391"/>
            <a:ext cx="544185" cy="338554"/>
          </a:xfrm>
          <a:prstGeom prst="rect">
            <a:avLst/>
          </a:prstGeom>
          <a:noFill/>
        </p:spPr>
        <p:txBody>
          <a:bodyPr wrap="square" rtlCol="0">
            <a:spAutoFit/>
          </a:bodyPr>
          <a:lstStyle/>
          <a:p>
            <a:r>
              <a:rPr lang="en-JP" sz="1600" b="1" dirty="0">
                <a:solidFill>
                  <a:srgbClr val="FF0000"/>
                </a:solidFill>
                <a:highlight>
                  <a:srgbClr val="FFFF00"/>
                </a:highlight>
                <a:latin typeface="Times New Roman" panose="02020603050405020304" pitchFamily="18" charset="0"/>
                <a:cs typeface="Times New Roman" panose="02020603050405020304" pitchFamily="18" charset="0"/>
              </a:rPr>
              <a:t>※5</a:t>
            </a:r>
          </a:p>
        </p:txBody>
      </p:sp>
      <p:sp>
        <p:nvSpPr>
          <p:cNvPr id="18" name="Content Placeholder 2">
            <a:extLst>
              <a:ext uri="{FF2B5EF4-FFF2-40B4-BE49-F238E27FC236}">
                <a16:creationId xmlns:a16="http://schemas.microsoft.com/office/drawing/2014/main" id="{83A829EE-3CDD-F74E-ACAC-12D1FCECC295}"/>
              </a:ext>
            </a:extLst>
          </p:cNvPr>
          <p:cNvSpPr>
            <a:spLocks noGrp="1"/>
          </p:cNvSpPr>
          <p:nvPr>
            <p:ph idx="1"/>
          </p:nvPr>
        </p:nvSpPr>
        <p:spPr>
          <a:xfrm>
            <a:off x="602743" y="4537634"/>
            <a:ext cx="7938512" cy="1847793"/>
          </a:xfrm>
        </p:spPr>
        <p:txBody>
          <a:bodyPr>
            <a:normAutofit/>
          </a:bodyPr>
          <a:lstStyle/>
          <a:p>
            <a:pPr marL="0" indent="0">
              <a:lnSpc>
                <a:spcPct val="90000"/>
              </a:lnSpc>
              <a:buNone/>
            </a:pPr>
            <a:r>
              <a:rPr lang="en-US" altLang="ja-JP" dirty="0">
                <a:solidFill>
                  <a:schemeClr val="tx1"/>
                </a:solidFill>
              </a:rPr>
              <a:t>※4</a:t>
            </a:r>
          </a:p>
          <a:p>
            <a:pPr>
              <a:lnSpc>
                <a:spcPct val="90000"/>
              </a:lnSpc>
            </a:pPr>
            <a:r>
              <a:rPr lang="ja-JP" altLang="en-US" sz="1600">
                <a:solidFill>
                  <a:schemeClr val="tx1"/>
                </a:solidFill>
              </a:rPr>
              <a:t>「最新件」順に</a:t>
            </a:r>
            <a:r>
              <a:rPr lang="en-US" altLang="ja-JP" sz="1600" dirty="0">
                <a:solidFill>
                  <a:schemeClr val="tx1"/>
                </a:solidFill>
              </a:rPr>
              <a:t>TCP</a:t>
            </a:r>
            <a:r>
              <a:rPr lang="ja-JP" altLang="en-US" sz="1600">
                <a:solidFill>
                  <a:schemeClr val="tx1"/>
                </a:solidFill>
              </a:rPr>
              <a:t>パケットの送受信をリアルタイムで可視化する</a:t>
            </a:r>
            <a:endParaRPr lang="en-US" altLang="ja-JP" sz="1600" dirty="0">
              <a:solidFill>
                <a:schemeClr val="tx1"/>
              </a:solidFill>
            </a:endParaRPr>
          </a:p>
          <a:p>
            <a:pPr marL="0" indent="0">
              <a:lnSpc>
                <a:spcPct val="90000"/>
              </a:lnSpc>
              <a:buNone/>
            </a:pPr>
            <a:r>
              <a:rPr lang="ja-JP" altLang="en-US" sz="1400">
                <a:solidFill>
                  <a:schemeClr val="tx1"/>
                </a:solidFill>
              </a:rPr>
              <a:t>　</a:t>
            </a:r>
            <a:r>
              <a:rPr lang="en-JP" altLang="ja-JP" sz="1400" dirty="0">
                <a:solidFill>
                  <a:srgbClr val="FF0000"/>
                </a:solidFill>
              </a:rPr>
              <a:t>→</a:t>
            </a:r>
            <a:r>
              <a:rPr lang="ja-JP" altLang="en-US" sz="1400">
                <a:solidFill>
                  <a:srgbClr val="FF0000"/>
                </a:solidFill>
              </a:rPr>
              <a:t>　</a:t>
            </a:r>
            <a:r>
              <a:rPr lang="ja-JP" altLang="en-US" sz="1400" u="sng">
                <a:solidFill>
                  <a:srgbClr val="FF0000"/>
                </a:solidFill>
              </a:rPr>
              <a:t>提案システムの必要条件３完了</a:t>
            </a:r>
            <a:endParaRPr lang="en-US" altLang="ja-JP" sz="1600" dirty="0">
              <a:solidFill>
                <a:srgbClr val="FF0000"/>
              </a:solidFill>
            </a:endParaRPr>
          </a:p>
          <a:p>
            <a:pPr marL="0" indent="0">
              <a:lnSpc>
                <a:spcPct val="90000"/>
              </a:lnSpc>
              <a:buNone/>
            </a:pPr>
            <a:r>
              <a:rPr lang="en-US" altLang="ja-JP" dirty="0">
                <a:solidFill>
                  <a:schemeClr val="tx1"/>
                </a:solidFill>
              </a:rPr>
              <a:t>※5</a:t>
            </a:r>
          </a:p>
          <a:p>
            <a:pPr>
              <a:lnSpc>
                <a:spcPct val="90000"/>
              </a:lnSpc>
            </a:pPr>
            <a:r>
              <a:rPr lang="ja-JP" altLang="en-US" sz="1600">
                <a:solidFill>
                  <a:schemeClr val="tx1"/>
                </a:solidFill>
              </a:rPr>
              <a:t>追加情報として、キャップチャアクティビティに関する情報が表示される。</a:t>
            </a:r>
            <a:endParaRPr lang="en-US" altLang="ja-JP" sz="1600" dirty="0">
              <a:solidFill>
                <a:schemeClr val="tx1"/>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Tree>
    <p:extLst>
      <p:ext uri="{BB962C8B-B14F-4D97-AF65-F5344CB8AC3E}">
        <p14:creationId xmlns:p14="http://schemas.microsoft.com/office/powerpoint/2010/main" val="3324882038"/>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1" y="305815"/>
            <a:ext cx="5797296" cy="792000"/>
          </a:xfrm>
          <a:solidFill>
            <a:srgbClr val="FFFFFF"/>
          </a:solidFill>
        </p:spPr>
        <p:txBody>
          <a:bodyPr>
            <a:normAutofit/>
          </a:bodyPr>
          <a:lstStyle/>
          <a:p>
            <a:r>
              <a:rPr lang="ja-JP" altLang="en-US"/>
              <a:t>ログ情報の機能</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667579" y="6319912"/>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13</a:t>
            </a:fld>
            <a:endParaRPr lang="en-US" dirty="0"/>
          </a:p>
        </p:txBody>
      </p:sp>
      <p:pic>
        <p:nvPicPr>
          <p:cNvPr id="5" name="Picture 4" descr="Graphical user interface&#10;&#10;Description automatically generated with medium confidence">
            <a:extLst>
              <a:ext uri="{FF2B5EF4-FFF2-40B4-BE49-F238E27FC236}">
                <a16:creationId xmlns:a16="http://schemas.microsoft.com/office/drawing/2014/main" id="{605A724B-0C6D-9740-8A38-76F39AFEE2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61" y="1158961"/>
            <a:ext cx="5063067" cy="5648876"/>
          </a:xfrm>
          <a:prstGeom prst="rect">
            <a:avLst/>
          </a:prstGeom>
        </p:spPr>
      </p:pic>
      <p:sp>
        <p:nvSpPr>
          <p:cNvPr id="8" name="Content Placeholder 2">
            <a:extLst>
              <a:ext uri="{FF2B5EF4-FFF2-40B4-BE49-F238E27FC236}">
                <a16:creationId xmlns:a16="http://schemas.microsoft.com/office/drawing/2014/main" id="{7539815A-0D75-264A-A0E6-D2F8F81D33E0}"/>
              </a:ext>
            </a:extLst>
          </p:cNvPr>
          <p:cNvSpPr txBox="1">
            <a:spLocks/>
          </p:cNvSpPr>
          <p:nvPr/>
        </p:nvSpPr>
        <p:spPr>
          <a:xfrm>
            <a:off x="5516108" y="1158961"/>
            <a:ext cx="3090481" cy="51135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nSpc>
                <a:spcPct val="90000"/>
              </a:lnSpc>
            </a:pPr>
            <a:r>
              <a:rPr lang="ja-JP" altLang="en-US">
                <a:solidFill>
                  <a:schemeClr val="tx1"/>
                </a:solidFill>
              </a:rPr>
              <a:t>キャプチャ開始からキャプチャクリアまでログ</a:t>
            </a:r>
            <a:endParaRPr lang="en-US" altLang="ja-JP" dirty="0">
              <a:solidFill>
                <a:schemeClr val="tx1"/>
              </a:solidFill>
            </a:endParaRPr>
          </a:p>
          <a:p>
            <a:pPr>
              <a:lnSpc>
                <a:spcPct val="90000"/>
              </a:lnSpc>
              <a:spcAft>
                <a:spcPts val="600"/>
              </a:spcAft>
            </a:pPr>
            <a:r>
              <a:rPr lang="ja-JP" altLang="en-US">
                <a:solidFill>
                  <a:schemeClr val="tx1"/>
                </a:solidFill>
              </a:rPr>
              <a:t>ログ機能はオン・オフできる。（初期設置はオンとなる）</a:t>
            </a:r>
            <a:endParaRPr lang="en-US" altLang="ja-JP" dirty="0">
              <a:solidFill>
                <a:schemeClr val="tx1"/>
              </a:solidFill>
            </a:endParaRPr>
          </a:p>
          <a:p>
            <a:pPr marL="0" indent="0">
              <a:lnSpc>
                <a:spcPct val="90000"/>
              </a:lnSpc>
              <a:spcBef>
                <a:spcPts val="0"/>
              </a:spcBef>
              <a:buNone/>
            </a:pPr>
            <a:r>
              <a:rPr lang="ja-JP" altLang="en-US" sz="1400">
                <a:solidFill>
                  <a:srgbClr val="FF0000"/>
                </a:solidFill>
              </a:rPr>
              <a:t>→　</a:t>
            </a:r>
            <a:r>
              <a:rPr lang="ja-JP" altLang="en-US" sz="1400" u="sng">
                <a:solidFill>
                  <a:srgbClr val="FF0000"/>
                </a:solidFill>
              </a:rPr>
              <a:t>提案システムの必要条件４完了</a:t>
            </a:r>
            <a:endParaRPr lang="en-US" altLang="ja-JP" sz="1400" u="sng" dirty="0">
              <a:solidFill>
                <a:srgbClr val="FF0000"/>
              </a:solidFill>
            </a:endParaRPr>
          </a:p>
          <a:p>
            <a:pPr>
              <a:lnSpc>
                <a:spcPct val="90000"/>
              </a:lnSpc>
            </a:pPr>
            <a:endParaRPr lang="en-US" altLang="ja-JP" sz="1500" dirty="0">
              <a:solidFill>
                <a:srgbClr val="404040"/>
              </a:solidFill>
            </a:endParaRPr>
          </a:p>
          <a:p>
            <a:pPr marL="457195" lvl="1" indent="0">
              <a:lnSpc>
                <a:spcPct val="90000"/>
              </a:lnSpc>
              <a:buFont typeface="Arial" panose="020B0604020202020204" pitchFamily="34" charset="0"/>
              <a:buNone/>
            </a:pPr>
            <a:endParaRPr lang="en-US" altLang="ja-JP" sz="1500" dirty="0">
              <a:solidFill>
                <a:srgbClr val="404040"/>
              </a:solidFill>
            </a:endParaRPr>
          </a:p>
        </p:txBody>
      </p:sp>
      <p:sp>
        <p:nvSpPr>
          <p:cNvPr id="9" name="Right Brace 8">
            <a:extLst>
              <a:ext uri="{FF2B5EF4-FFF2-40B4-BE49-F238E27FC236}">
                <a16:creationId xmlns:a16="http://schemas.microsoft.com/office/drawing/2014/main" id="{A033F8E2-7AA7-CE4C-87C3-C020B71D047A}"/>
              </a:ext>
            </a:extLst>
          </p:cNvPr>
          <p:cNvSpPr/>
          <p:nvPr/>
        </p:nvSpPr>
        <p:spPr>
          <a:xfrm>
            <a:off x="4611364" y="1427747"/>
            <a:ext cx="745958" cy="2213811"/>
          </a:xfrm>
          <a:prstGeom prst="rightBrace">
            <a:avLst>
              <a:gd name="adj1" fmla="val 8333"/>
              <a:gd name="adj2" fmla="val 78046"/>
            </a:avLst>
          </a:prstGeom>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JP"/>
          </a:p>
        </p:txBody>
      </p:sp>
      <p:sp>
        <p:nvSpPr>
          <p:cNvPr id="11" name="Right Brace 10">
            <a:extLst>
              <a:ext uri="{FF2B5EF4-FFF2-40B4-BE49-F238E27FC236}">
                <a16:creationId xmlns:a16="http://schemas.microsoft.com/office/drawing/2014/main" id="{5F21678C-F732-1D4D-B05A-B4DA561EE699}"/>
              </a:ext>
            </a:extLst>
          </p:cNvPr>
          <p:cNvSpPr/>
          <p:nvPr/>
        </p:nvSpPr>
        <p:spPr>
          <a:xfrm>
            <a:off x="4725144" y="3715712"/>
            <a:ext cx="745958" cy="2069699"/>
          </a:xfrm>
          <a:prstGeom prst="rightBrace">
            <a:avLst/>
          </a:prstGeom>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JP"/>
          </a:p>
        </p:txBody>
      </p:sp>
      <p:sp>
        <p:nvSpPr>
          <p:cNvPr id="12" name="Right Brace 11">
            <a:extLst>
              <a:ext uri="{FF2B5EF4-FFF2-40B4-BE49-F238E27FC236}">
                <a16:creationId xmlns:a16="http://schemas.microsoft.com/office/drawing/2014/main" id="{36791934-58D3-9446-A073-9CF7B77916EE}"/>
              </a:ext>
            </a:extLst>
          </p:cNvPr>
          <p:cNvSpPr/>
          <p:nvPr/>
        </p:nvSpPr>
        <p:spPr>
          <a:xfrm>
            <a:off x="4601757" y="5859565"/>
            <a:ext cx="745958" cy="712111"/>
          </a:xfrm>
          <a:prstGeom prst="rightBrace">
            <a:avLst/>
          </a:prstGeom>
          <a:ln/>
        </p:spPr>
        <p:style>
          <a:lnRef idx="3">
            <a:schemeClr val="accent5"/>
          </a:lnRef>
          <a:fillRef idx="0">
            <a:schemeClr val="accent5"/>
          </a:fillRef>
          <a:effectRef idx="2">
            <a:schemeClr val="accent5"/>
          </a:effectRef>
          <a:fontRef idx="minor">
            <a:schemeClr val="tx1"/>
          </a:fontRef>
        </p:style>
        <p:txBody>
          <a:bodyPr rtlCol="0" anchor="ctr"/>
          <a:lstStyle/>
          <a:p>
            <a:pPr algn="ctr"/>
            <a:endParaRPr lang="en-JP"/>
          </a:p>
        </p:txBody>
      </p:sp>
      <p:sp>
        <p:nvSpPr>
          <p:cNvPr id="10" name="TextBox 9">
            <a:extLst>
              <a:ext uri="{FF2B5EF4-FFF2-40B4-BE49-F238E27FC236}">
                <a16:creationId xmlns:a16="http://schemas.microsoft.com/office/drawing/2014/main" id="{A5B70D87-3AC6-144E-BAF4-5144042637C8}"/>
              </a:ext>
            </a:extLst>
          </p:cNvPr>
          <p:cNvSpPr txBox="1"/>
          <p:nvPr/>
        </p:nvSpPr>
        <p:spPr>
          <a:xfrm>
            <a:off x="5347714" y="5600709"/>
            <a:ext cx="3090481" cy="1191816"/>
          </a:xfrm>
          <a:prstGeom prst="roundRect">
            <a:avLst/>
          </a:prstGeom>
          <a:ln w="28575"/>
        </p:spPr>
        <p:style>
          <a:lnRef idx="2">
            <a:schemeClr val="accent5"/>
          </a:lnRef>
          <a:fillRef idx="1">
            <a:schemeClr val="lt1"/>
          </a:fillRef>
          <a:effectRef idx="0">
            <a:schemeClr val="accent5"/>
          </a:effectRef>
          <a:fontRef idx="minor">
            <a:schemeClr val="dk1"/>
          </a:fontRef>
        </p:style>
        <p:txBody>
          <a:bodyPr wrap="square" rtlCol="0">
            <a:spAutoFit/>
          </a:bodyPr>
          <a:lstStyle/>
          <a:p>
            <a:r>
              <a:rPr lang="ja-JP" altLang="en-US" sz="1600"/>
              <a:t>パケットキャプチャをクリアする際に、ログファイルの終わりにキャプチャアクティビティ情報をまとめる</a:t>
            </a:r>
            <a:endParaRPr lang="en-US" altLang="ja-JP" sz="1600" dirty="0"/>
          </a:p>
        </p:txBody>
      </p:sp>
      <p:sp>
        <p:nvSpPr>
          <p:cNvPr id="14" name="TextBox 13">
            <a:extLst>
              <a:ext uri="{FF2B5EF4-FFF2-40B4-BE49-F238E27FC236}">
                <a16:creationId xmlns:a16="http://schemas.microsoft.com/office/drawing/2014/main" id="{B0202D9A-093B-F646-B7A4-F1BE566D0E06}"/>
              </a:ext>
            </a:extLst>
          </p:cNvPr>
          <p:cNvSpPr txBox="1"/>
          <p:nvPr/>
        </p:nvSpPr>
        <p:spPr>
          <a:xfrm>
            <a:off x="5471102" y="3990435"/>
            <a:ext cx="3377604" cy="1573197"/>
          </a:xfrm>
          <a:prstGeom prst="roundRect">
            <a:avLst/>
          </a:prstGeom>
          <a:ln w="28575"/>
        </p:spPr>
        <p:style>
          <a:lnRef idx="2">
            <a:schemeClr val="accent4"/>
          </a:lnRef>
          <a:fillRef idx="1">
            <a:schemeClr val="lt1"/>
          </a:fillRef>
          <a:effectRef idx="0">
            <a:schemeClr val="accent4"/>
          </a:effectRef>
          <a:fontRef idx="minor">
            <a:schemeClr val="dk1"/>
          </a:fontRef>
        </p:style>
        <p:txBody>
          <a:bodyPr wrap="square" rtlCol="0">
            <a:spAutoFit/>
          </a:bodyPr>
          <a:lstStyle/>
          <a:p>
            <a:pPr>
              <a:lnSpc>
                <a:spcPct val="90000"/>
              </a:lnSpc>
            </a:pPr>
            <a:r>
              <a:rPr lang="ja-JP" altLang="en-US" sz="1600">
                <a:solidFill>
                  <a:schemeClr val="tx1"/>
                </a:solidFill>
              </a:rPr>
              <a:t>キャプチャしたパケット情報をログする</a:t>
            </a:r>
            <a:endParaRPr lang="en-US" altLang="ja-JP" sz="1600" dirty="0">
              <a:solidFill>
                <a:schemeClr val="tx1"/>
              </a:solidFill>
            </a:endParaRPr>
          </a:p>
          <a:p>
            <a:pPr lvl="1">
              <a:lnSpc>
                <a:spcPct val="90000"/>
              </a:lnSpc>
              <a:buFont typeface="Wingdings" pitchFamily="2" charset="2"/>
              <a:buChar char="Ø"/>
            </a:pPr>
            <a:r>
              <a:rPr lang="ja-JP" altLang="en-US" sz="1600">
                <a:solidFill>
                  <a:schemeClr val="tx1"/>
                </a:solidFill>
              </a:rPr>
              <a:t>パケットキャプチャの</a:t>
            </a:r>
            <a:br>
              <a:rPr lang="en-US" altLang="ja-JP" sz="1600" dirty="0">
                <a:solidFill>
                  <a:schemeClr val="tx1"/>
                </a:solidFill>
              </a:rPr>
            </a:br>
            <a:r>
              <a:rPr lang="ja-JP" altLang="en-US" sz="1600">
                <a:solidFill>
                  <a:schemeClr val="tx1"/>
                </a:solidFill>
              </a:rPr>
              <a:t>開始・終了・再開・クリアボタンを押したら各アクティビティまで記録する</a:t>
            </a:r>
            <a:endParaRPr lang="en-US" altLang="ja-JP" sz="1600" dirty="0">
              <a:solidFill>
                <a:schemeClr val="tx1"/>
              </a:solidFill>
            </a:endParaRPr>
          </a:p>
        </p:txBody>
      </p:sp>
      <p:sp>
        <p:nvSpPr>
          <p:cNvPr id="16" name="TextBox 15">
            <a:extLst>
              <a:ext uri="{FF2B5EF4-FFF2-40B4-BE49-F238E27FC236}">
                <a16:creationId xmlns:a16="http://schemas.microsoft.com/office/drawing/2014/main" id="{7430AA2C-C688-F848-B091-63E518057DB7}"/>
              </a:ext>
            </a:extLst>
          </p:cNvPr>
          <p:cNvSpPr txBox="1"/>
          <p:nvPr/>
        </p:nvSpPr>
        <p:spPr>
          <a:xfrm>
            <a:off x="5347714" y="2969299"/>
            <a:ext cx="2855236" cy="919401"/>
          </a:xfrm>
          <a:prstGeom prst="roundRect">
            <a:avLst/>
          </a:prstGeom>
          <a:ln w="28575"/>
        </p:spPr>
        <p:style>
          <a:lnRef idx="2">
            <a:schemeClr val="accent3"/>
          </a:lnRef>
          <a:fillRef idx="1">
            <a:schemeClr val="lt1"/>
          </a:fillRef>
          <a:effectRef idx="0">
            <a:schemeClr val="accent3"/>
          </a:effectRef>
          <a:fontRef idx="minor">
            <a:schemeClr val="dk1"/>
          </a:fontRef>
        </p:style>
        <p:txBody>
          <a:bodyPr wrap="square" rtlCol="0">
            <a:spAutoFit/>
          </a:bodyPr>
          <a:lstStyle/>
          <a:p>
            <a:r>
              <a:rPr lang="ja-JP" altLang="en-US" sz="1600"/>
              <a:t>選択したデバイスの情報と</a:t>
            </a:r>
            <a:r>
              <a:rPr lang="ja-JP" altLang="en-US" sz="1600">
                <a:solidFill>
                  <a:schemeClr val="tx1"/>
                </a:solidFill>
              </a:rPr>
              <a:t>ローカルデバイスの</a:t>
            </a:r>
            <a:r>
              <a:rPr lang="en-US" altLang="ja-JP" sz="1600" dirty="0">
                <a:solidFill>
                  <a:schemeClr val="tx1"/>
                </a:solidFill>
              </a:rPr>
              <a:t>IP</a:t>
            </a:r>
            <a:r>
              <a:rPr lang="ja-JP" altLang="en-US" sz="1600">
                <a:solidFill>
                  <a:schemeClr val="tx1"/>
                </a:solidFill>
              </a:rPr>
              <a:t>の基本情報を記録する</a:t>
            </a:r>
            <a:endParaRPr lang="en-US" altLang="ja-JP" sz="1600" dirty="0">
              <a:solidFill>
                <a:schemeClr val="tx1"/>
              </a:solidFill>
            </a:endParaRPr>
          </a:p>
        </p:txBody>
      </p:sp>
    </p:spTree>
    <p:extLst>
      <p:ext uri="{BB962C8B-B14F-4D97-AF65-F5344CB8AC3E}">
        <p14:creationId xmlns:p14="http://schemas.microsoft.com/office/powerpoint/2010/main" val="2056286794"/>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まとめ</a:t>
            </a:r>
            <a:endParaRPr lang="en-US" altLang="ja-JP" dirty="0"/>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018674" y="1545872"/>
            <a:ext cx="7188066" cy="4063971"/>
          </a:xfrm>
        </p:spPr>
        <p:txBody>
          <a:bodyPr>
            <a:normAutofit/>
          </a:bodyPr>
          <a:lstStyle/>
          <a:p>
            <a:pPr>
              <a:lnSpc>
                <a:spcPct val="90000"/>
              </a:lnSpc>
            </a:pPr>
            <a:r>
              <a:rPr lang="ja-JP" altLang="en-US" sz="1900">
                <a:solidFill>
                  <a:schemeClr val="tx1"/>
                </a:solidFill>
              </a:rPr>
              <a:t>提案システムの目標が全て達成できた</a:t>
            </a:r>
            <a:endParaRPr lang="en-US" altLang="ja-JP" sz="1900" dirty="0">
              <a:solidFill>
                <a:schemeClr val="tx1"/>
              </a:solidFill>
            </a:endParaRPr>
          </a:p>
          <a:p>
            <a:pPr>
              <a:lnSpc>
                <a:spcPct val="90000"/>
              </a:lnSpc>
            </a:pPr>
            <a:endParaRPr lang="en-US" altLang="ja-JP" sz="1700" dirty="0">
              <a:solidFill>
                <a:schemeClr val="tx1"/>
              </a:solidFill>
            </a:endParaRPr>
          </a:p>
          <a:p>
            <a:pPr>
              <a:lnSpc>
                <a:spcPct val="90000"/>
              </a:lnSpc>
            </a:pPr>
            <a:r>
              <a:rPr lang="en-US" altLang="ja-JP" sz="2000" dirty="0">
                <a:solidFill>
                  <a:schemeClr val="tx1"/>
                </a:solidFill>
              </a:rPr>
              <a:t>C#</a:t>
            </a:r>
            <a:r>
              <a:rPr lang="ja-JP" altLang="en-US" sz="2000">
                <a:solidFill>
                  <a:schemeClr val="tx1"/>
                </a:solidFill>
              </a:rPr>
              <a:t>を用いた</a:t>
            </a:r>
            <a:r>
              <a:rPr lang="en-US" altLang="ja-JP" sz="2000" dirty="0">
                <a:solidFill>
                  <a:schemeClr val="tx1"/>
                </a:solidFill>
              </a:rPr>
              <a:t>Windows</a:t>
            </a:r>
            <a:r>
              <a:rPr lang="ja-JP" altLang="en-US" sz="2000">
                <a:solidFill>
                  <a:schemeClr val="tx1"/>
                </a:solidFill>
              </a:rPr>
              <a:t>向けのパケット可視化システム開発</a:t>
            </a:r>
            <a:br>
              <a:rPr lang="en-US" altLang="ja-JP" sz="2000" dirty="0">
                <a:solidFill>
                  <a:schemeClr val="tx1"/>
                </a:solidFill>
              </a:rPr>
            </a:br>
            <a:r>
              <a:rPr lang="ja-JP" altLang="en-US" sz="2000">
                <a:solidFill>
                  <a:schemeClr val="tx1"/>
                </a:solidFill>
              </a:rPr>
              <a:t>を行った</a:t>
            </a:r>
            <a:endParaRPr lang="en-US" altLang="ja-JP" sz="2000" dirty="0">
              <a:solidFill>
                <a:schemeClr val="tx1"/>
              </a:solidFill>
            </a:endParaRPr>
          </a:p>
          <a:p>
            <a:pPr>
              <a:lnSpc>
                <a:spcPct val="90000"/>
              </a:lnSpc>
            </a:pPr>
            <a:endParaRPr lang="en-US" altLang="ja-JP" sz="1500" dirty="0">
              <a:solidFill>
                <a:schemeClr val="tx1"/>
              </a:solidFill>
            </a:endParaRPr>
          </a:p>
          <a:p>
            <a:pPr>
              <a:lnSpc>
                <a:spcPct val="90000"/>
              </a:lnSpc>
            </a:pPr>
            <a:r>
              <a:rPr lang="ja-JP" altLang="en-US" sz="1900">
                <a:solidFill>
                  <a:schemeClr val="tx1"/>
                </a:solidFill>
              </a:rPr>
              <a:t>今後の課題：</a:t>
            </a:r>
            <a:endParaRPr lang="en-US" altLang="ja-JP" sz="1900" dirty="0">
              <a:solidFill>
                <a:schemeClr val="tx1"/>
              </a:solidFill>
            </a:endParaRPr>
          </a:p>
          <a:p>
            <a:pPr marL="571500" lvl="1" indent="-342900">
              <a:lnSpc>
                <a:spcPct val="90000"/>
              </a:lnSpc>
              <a:buFont typeface="+mj-lt"/>
              <a:buAutoNum type="arabicPeriod"/>
            </a:pPr>
            <a:r>
              <a:rPr lang="ja-JP" altLang="en-US" sz="1700">
                <a:solidFill>
                  <a:schemeClr val="tx1"/>
                </a:solidFill>
              </a:rPr>
              <a:t>軽量なシステムを開発　（より良いリソース管理）</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一目で異常通信がわかるブラックリスト・ホワイトリスト機能を追加</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より良い可視化システムとして３次元の地図を追加</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ユーザビリティ評価</a:t>
            </a:r>
            <a:endParaRPr lang="en-US" altLang="ja-JP" sz="1700" dirty="0">
              <a:solidFill>
                <a:schemeClr val="tx1"/>
              </a:solidFill>
            </a:endParaRPr>
          </a:p>
          <a:p>
            <a:pPr>
              <a:lnSpc>
                <a:spcPct val="90000"/>
              </a:lnSpc>
            </a:pPr>
            <a:endParaRPr lang="en-US" altLang="ja-JP" sz="1500" dirty="0">
              <a:solidFill>
                <a:schemeClr val="tx1"/>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14</a:t>
            </a:fld>
            <a:endParaRPr lang="en-US" dirty="0"/>
          </a:p>
        </p:txBody>
      </p:sp>
    </p:spTree>
    <p:extLst>
      <p:ext uri="{BB962C8B-B14F-4D97-AF65-F5344CB8AC3E}">
        <p14:creationId xmlns:p14="http://schemas.microsoft.com/office/powerpoint/2010/main" val="2434938684"/>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補足：</a:t>
            </a:r>
            <a:r>
              <a:rPr lang="en-US" altLang="ja-JP" dirty="0"/>
              <a:t>UDP</a:t>
            </a:r>
            <a:r>
              <a:rPr lang="ja-JP" altLang="en-US"/>
              <a:t>の可視化問題</a:t>
            </a:r>
            <a:endParaRPr lang="en-US" altLang="ja-JP" dirty="0"/>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279683" y="1545873"/>
            <a:ext cx="6584634" cy="3766254"/>
          </a:xfrm>
        </p:spPr>
        <p:txBody>
          <a:bodyPr>
            <a:normAutofit/>
          </a:bodyPr>
          <a:lstStyle/>
          <a:p>
            <a:pPr>
              <a:lnSpc>
                <a:spcPct val="90000"/>
              </a:lnSpc>
            </a:pPr>
            <a:r>
              <a:rPr lang="en-US" altLang="ja-JP" dirty="0">
                <a:solidFill>
                  <a:schemeClr val="tx1"/>
                </a:solidFill>
              </a:rPr>
              <a:t>UDP</a:t>
            </a:r>
            <a:r>
              <a:rPr lang="ja-JP" altLang="en-US">
                <a:solidFill>
                  <a:schemeClr val="tx1"/>
                </a:solidFill>
              </a:rPr>
              <a:t>は</a:t>
            </a:r>
            <a:r>
              <a:rPr lang="en-US" altLang="ja-JP" dirty="0">
                <a:solidFill>
                  <a:schemeClr val="tx1"/>
                </a:solidFill>
              </a:rPr>
              <a:t>TCP</a:t>
            </a:r>
            <a:r>
              <a:rPr lang="ja-JP" altLang="en-US">
                <a:solidFill>
                  <a:schemeClr val="tx1"/>
                </a:solidFill>
              </a:rPr>
              <a:t>と違って、プライベート・リザーブ</a:t>
            </a:r>
            <a:r>
              <a:rPr lang="en-US" altLang="ja-JP" dirty="0">
                <a:solidFill>
                  <a:schemeClr val="tx1"/>
                </a:solidFill>
              </a:rPr>
              <a:t>IP</a:t>
            </a:r>
            <a:r>
              <a:rPr lang="ja-JP" altLang="en-US">
                <a:solidFill>
                  <a:schemeClr val="tx1"/>
                </a:solidFill>
              </a:rPr>
              <a:t>アドレスが非常に多い。</a:t>
            </a:r>
            <a:endParaRPr lang="en-US" altLang="ja-JP" dirty="0">
              <a:solidFill>
                <a:schemeClr val="tx1"/>
              </a:solidFill>
            </a:endParaRPr>
          </a:p>
          <a:p>
            <a:pPr>
              <a:lnSpc>
                <a:spcPct val="90000"/>
              </a:lnSpc>
            </a:pPr>
            <a:r>
              <a:rPr lang="ja-JP" altLang="en-US">
                <a:solidFill>
                  <a:schemeClr val="tx1"/>
                </a:solidFill>
              </a:rPr>
              <a:t>可視化にすると、ゲオロケーション情報を必要だが、プライベート・リザーブ</a:t>
            </a:r>
            <a:r>
              <a:rPr lang="en-US" altLang="ja-JP" dirty="0">
                <a:solidFill>
                  <a:schemeClr val="tx1"/>
                </a:solidFill>
              </a:rPr>
              <a:t>IP</a:t>
            </a:r>
            <a:r>
              <a:rPr lang="ja-JP" altLang="en-US">
                <a:solidFill>
                  <a:schemeClr val="tx1"/>
                </a:solidFill>
              </a:rPr>
              <a:t>アドレスはデータベースを調べてもゲオロケーション情報を取得できない。</a:t>
            </a:r>
            <a:endParaRPr lang="en-US" altLang="ja-JP" dirty="0">
              <a:solidFill>
                <a:schemeClr val="tx1"/>
              </a:solidFill>
            </a:endParaRPr>
          </a:p>
          <a:p>
            <a:pPr>
              <a:lnSpc>
                <a:spcPct val="90000"/>
              </a:lnSpc>
            </a:pPr>
            <a:r>
              <a:rPr lang="ja-JP" altLang="en-US">
                <a:solidFill>
                  <a:schemeClr val="tx1"/>
                </a:solidFill>
              </a:rPr>
              <a:t>ゲオロケーションが取得できなければ、システムはエラーと表示されてしまう。</a:t>
            </a:r>
            <a:endParaRPr lang="en-US" altLang="ja-JP" dirty="0">
              <a:solidFill>
                <a:schemeClr val="tx1"/>
              </a:solidFill>
            </a:endParaRPr>
          </a:p>
          <a:p>
            <a:pPr>
              <a:lnSpc>
                <a:spcPct val="90000"/>
              </a:lnSpc>
            </a:pPr>
            <a:r>
              <a:rPr lang="ja-JP" altLang="en-US">
                <a:solidFill>
                  <a:schemeClr val="tx1"/>
                </a:solidFill>
              </a:rPr>
              <a:t>この問題より、</a:t>
            </a:r>
            <a:r>
              <a:rPr lang="en-US" altLang="ja-JP" dirty="0">
                <a:solidFill>
                  <a:schemeClr val="tx1"/>
                </a:solidFill>
              </a:rPr>
              <a:t>UDP</a:t>
            </a:r>
            <a:r>
              <a:rPr lang="ja-JP" altLang="en-US">
                <a:solidFill>
                  <a:schemeClr val="tx1"/>
                </a:solidFill>
              </a:rPr>
              <a:t>を可視化にすると、例外条件を多数追加必要で、安定なシステムを開発できたと判断するため、スタビリティテストをしなければならない。（時間の問題）</a:t>
            </a:r>
            <a:endParaRPr lang="en-US" altLang="ja-JP" dirty="0">
              <a:solidFill>
                <a:schemeClr val="tx1"/>
              </a:solidFill>
            </a:endParaRPr>
          </a:p>
          <a:p>
            <a:pPr>
              <a:lnSpc>
                <a:spcPct val="90000"/>
              </a:lnSpc>
            </a:pPr>
            <a:r>
              <a:rPr lang="ja-JP" altLang="en-US">
                <a:solidFill>
                  <a:schemeClr val="tx1"/>
                </a:solidFill>
              </a:rPr>
              <a:t>加えて、角例外を調べると、アルゴリズムの複雑度が高めてしまって、処理時間が増える可能性がある。</a:t>
            </a:r>
            <a:endParaRPr lang="en-US" altLang="ja-JP" dirty="0">
              <a:solidFill>
                <a:schemeClr val="tx1"/>
              </a:solidFill>
            </a:endParaRPr>
          </a:p>
          <a:p>
            <a:pPr>
              <a:lnSpc>
                <a:spcPct val="90000"/>
              </a:lnSpc>
            </a:pPr>
            <a:endParaRPr lang="en-US" altLang="ja-JP" sz="1500" dirty="0">
              <a:solidFill>
                <a:schemeClr val="tx1"/>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15</a:t>
            </a:fld>
            <a:endParaRPr lang="en-US" dirty="0"/>
          </a:p>
        </p:txBody>
      </p:sp>
    </p:spTree>
    <p:extLst>
      <p:ext uri="{BB962C8B-B14F-4D97-AF65-F5344CB8AC3E}">
        <p14:creationId xmlns:p14="http://schemas.microsoft.com/office/powerpoint/2010/main" val="4059241388"/>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7">
            <a:extLst>
              <a:ext uri="{FF2B5EF4-FFF2-40B4-BE49-F238E27FC236}">
                <a16:creationId xmlns:a16="http://schemas.microsoft.com/office/drawing/2014/main" id="{419501C6-F015-4273-AF88-E0F6C8538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9">
            <a:extLst>
              <a:ext uri="{FF2B5EF4-FFF2-40B4-BE49-F238E27FC236}">
                <a16:creationId xmlns:a16="http://schemas.microsoft.com/office/drawing/2014/main" id="{CA677DB7-5829-45BD-9754-5EC484CC42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49072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603504" y="2404872"/>
            <a:ext cx="2283712" cy="1627792"/>
          </a:xfrm>
        </p:spPr>
        <p:txBody>
          <a:bodyPr vert="horz" lIns="274320" tIns="182880" rIns="274320" bIns="182880" rtlCol="0" anchor="ctr" anchorCtr="1">
            <a:normAutofit/>
          </a:bodyPr>
          <a:lstStyle/>
          <a:p>
            <a:r>
              <a:rPr lang="ja-JP" altLang="en-US" sz="1700"/>
              <a:t>補足：パケットキャプチャの</a:t>
            </a:r>
            <a:br>
              <a:rPr lang="en-US" altLang="ja-JP" sz="1700"/>
            </a:br>
            <a:r>
              <a:rPr lang="ja-JP" altLang="en-US" sz="1700"/>
              <a:t>フローチャート</a:t>
            </a:r>
            <a:endParaRPr lang="en-US" altLang="ja-JP" sz="1700"/>
          </a:p>
        </p:txBody>
      </p:sp>
      <p:pic>
        <p:nvPicPr>
          <p:cNvPr id="8" name="Picture 7" descr="Diagram&#10;&#10;Description automatically generated">
            <a:extLst>
              <a:ext uri="{FF2B5EF4-FFF2-40B4-BE49-F238E27FC236}">
                <a16:creationId xmlns:a16="http://schemas.microsoft.com/office/drawing/2014/main" id="{FC0A2ECE-E3D1-B843-A617-9B284D3A24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3255" y="288758"/>
            <a:ext cx="4486989" cy="6479407"/>
          </a:xfrm>
          <a:prstGeom prst="rect">
            <a:avLst/>
          </a:prstGeom>
        </p:spPr>
      </p:pic>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606602" y="6309361"/>
            <a:ext cx="274320" cy="365760"/>
          </a:xfrm>
        </p:spPr>
        <p:txBody>
          <a:bodyPr vert="horz" lIns="18288" tIns="45720" rIns="18288" bIns="45720" rtlCol="0" anchor="ctr">
            <a:normAutofit/>
          </a:bodyPr>
          <a:lstStyle/>
          <a:p>
            <a:pPr>
              <a:lnSpc>
                <a:spcPct val="90000"/>
              </a:lnSpc>
              <a:spcAft>
                <a:spcPts val="600"/>
              </a:spcAft>
            </a:pPr>
            <a:fld id="{1F9AAD07-54C7-4EE9-A02A-F8984094B177}" type="slidenum">
              <a:rPr lang="en-US" smtClean="0"/>
              <a:pPr>
                <a:lnSpc>
                  <a:spcPct val="90000"/>
                </a:lnSpc>
                <a:spcAft>
                  <a:spcPts val="600"/>
                </a:spcAft>
              </a:pPr>
              <a:t>16</a:t>
            </a:fld>
            <a:endParaRPr lang="en-US" dirty="0"/>
          </a:p>
        </p:txBody>
      </p:sp>
    </p:spTree>
    <p:extLst>
      <p:ext uri="{BB962C8B-B14F-4D97-AF65-F5344CB8AC3E}">
        <p14:creationId xmlns:p14="http://schemas.microsoft.com/office/powerpoint/2010/main" val="1248146260"/>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19501C6-F015-4273-AF88-E0F6C8538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A677DB7-5829-45BD-9754-5EC484CC42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49072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603504" y="2404872"/>
            <a:ext cx="2283712" cy="1627792"/>
          </a:xfrm>
        </p:spPr>
        <p:txBody>
          <a:bodyPr vert="horz" lIns="274320" tIns="182880" rIns="274320" bIns="182880" rtlCol="0" anchor="ctr" anchorCtr="1">
            <a:normAutofit/>
          </a:bodyPr>
          <a:lstStyle/>
          <a:p>
            <a:r>
              <a:rPr lang="ja-JP" altLang="en-US" sz="1700"/>
              <a:t>補足：デバイス自動選択機能の</a:t>
            </a:r>
            <a:br>
              <a:rPr lang="en-US" altLang="ja-JP" sz="1700"/>
            </a:br>
            <a:r>
              <a:rPr lang="ja-JP" altLang="en-US" sz="1700"/>
              <a:t>フローチャート</a:t>
            </a:r>
            <a:endParaRPr lang="en-US" altLang="ja-JP" sz="1700"/>
          </a:p>
        </p:txBody>
      </p:sp>
      <p:pic>
        <p:nvPicPr>
          <p:cNvPr id="5" name="Picture 4" descr="Diagram&#10;&#10;Description automatically generated">
            <a:extLst>
              <a:ext uri="{FF2B5EF4-FFF2-40B4-BE49-F238E27FC236}">
                <a16:creationId xmlns:a16="http://schemas.microsoft.com/office/drawing/2014/main" id="{EA593A37-8CC9-6D48-86A9-3B5BD281CA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8430" y="383969"/>
            <a:ext cx="4902501" cy="6090062"/>
          </a:xfrm>
          <a:prstGeom prst="rect">
            <a:avLst/>
          </a:prstGeom>
        </p:spPr>
      </p:pic>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vert="horz" lIns="18288" tIns="45720" rIns="18288" bIns="45720" rtlCol="0" anchor="ctr">
            <a:normAutofit/>
          </a:bodyPr>
          <a:lstStyle/>
          <a:p>
            <a:pPr>
              <a:lnSpc>
                <a:spcPct val="90000"/>
              </a:lnSpc>
              <a:spcAft>
                <a:spcPts val="600"/>
              </a:spcAft>
            </a:pPr>
            <a:fld id="{1F9AAD07-54C7-4EE9-A02A-F8984094B177}" type="slidenum">
              <a:rPr lang="en-US" smtClean="0"/>
              <a:pPr>
                <a:lnSpc>
                  <a:spcPct val="90000"/>
                </a:lnSpc>
                <a:spcAft>
                  <a:spcPts val="600"/>
                </a:spcAft>
              </a:pPr>
              <a:t>17</a:t>
            </a:fld>
            <a:endParaRPr lang="en-US" dirty="0"/>
          </a:p>
        </p:txBody>
      </p:sp>
    </p:spTree>
    <p:extLst>
      <p:ext uri="{BB962C8B-B14F-4D97-AF65-F5344CB8AC3E}">
        <p14:creationId xmlns:p14="http://schemas.microsoft.com/office/powerpoint/2010/main" val="1179115552"/>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研究の目的</a:t>
            </a:r>
            <a:endParaRPr lang="en-US" altLang="ja-JP"/>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279683" y="1540958"/>
            <a:ext cx="6584634" cy="3787346"/>
          </a:xfrm>
        </p:spPr>
        <p:txBody>
          <a:bodyPr>
            <a:normAutofit/>
          </a:bodyPr>
          <a:lstStyle/>
          <a:p>
            <a:pPr marL="0" indent="0">
              <a:lnSpc>
                <a:spcPct val="90000"/>
              </a:lnSpc>
              <a:buNone/>
            </a:pPr>
            <a:r>
              <a:rPr lang="ja-JP" altLang="en-US">
                <a:solidFill>
                  <a:schemeClr val="tx1"/>
                </a:solidFill>
              </a:rPr>
              <a:t>開発内容：</a:t>
            </a:r>
            <a:endParaRPr lang="en-US" altLang="ja-JP" dirty="0">
              <a:solidFill>
                <a:schemeClr val="tx1"/>
              </a:solidFill>
            </a:endParaRPr>
          </a:p>
          <a:p>
            <a:pPr>
              <a:lnSpc>
                <a:spcPct val="90000"/>
              </a:lnSpc>
            </a:pPr>
            <a:r>
              <a:rPr lang="ja-JP" altLang="en-US" sz="1600">
                <a:solidFill>
                  <a:schemeClr val="tx1"/>
                </a:solidFill>
              </a:rPr>
              <a:t>ローカルデバイスとの間で送受信されるデータパケットを可視化</a:t>
            </a:r>
            <a:br>
              <a:rPr lang="en-US" altLang="ja-JP" sz="1600" dirty="0">
                <a:solidFill>
                  <a:schemeClr val="tx1"/>
                </a:solidFill>
              </a:rPr>
            </a:br>
            <a:r>
              <a:rPr lang="ja-JP" altLang="en-US" sz="1600">
                <a:solidFill>
                  <a:schemeClr val="tx1"/>
                </a:solidFill>
              </a:rPr>
              <a:t>できるソフトウェア開発</a:t>
            </a:r>
            <a:endParaRPr lang="en-US" altLang="ja-JP" sz="1600" dirty="0">
              <a:solidFill>
                <a:schemeClr val="tx1"/>
              </a:solidFill>
            </a:endParaRPr>
          </a:p>
          <a:p>
            <a:pPr marL="0" indent="0">
              <a:lnSpc>
                <a:spcPct val="90000"/>
              </a:lnSpc>
              <a:buNone/>
            </a:pPr>
            <a:br>
              <a:rPr lang="en-US" altLang="ja-JP" sz="1500" dirty="0">
                <a:solidFill>
                  <a:schemeClr val="tx1"/>
                </a:solidFill>
              </a:rPr>
            </a:br>
            <a:r>
              <a:rPr lang="ja-JP" altLang="en-US">
                <a:solidFill>
                  <a:schemeClr val="tx1"/>
                </a:solidFill>
              </a:rPr>
              <a:t>目的：</a:t>
            </a:r>
            <a:endParaRPr lang="en-US" altLang="ja-JP" dirty="0">
              <a:solidFill>
                <a:schemeClr val="tx1"/>
              </a:solidFill>
            </a:endParaRPr>
          </a:p>
          <a:p>
            <a:pPr marL="342900" indent="-342900">
              <a:buFont typeface="+mj-lt"/>
              <a:buAutoNum type="arabicPeriod"/>
            </a:pPr>
            <a:r>
              <a:rPr lang="ja-JP" altLang="en-US" sz="1600" u="sng">
                <a:solidFill>
                  <a:schemeClr val="tx1"/>
                </a:solidFill>
              </a:rPr>
              <a:t>個人用の</a:t>
            </a:r>
            <a:r>
              <a:rPr lang="en-US" altLang="ja-JP" sz="1600" u="sng" dirty="0">
                <a:solidFill>
                  <a:schemeClr val="tx1"/>
                </a:solidFill>
              </a:rPr>
              <a:t>PC</a:t>
            </a:r>
            <a:r>
              <a:rPr lang="ja-JP" altLang="en-US" sz="1600">
                <a:solidFill>
                  <a:schemeClr val="tx1"/>
                </a:solidFill>
              </a:rPr>
              <a:t>を安全に利用するために誰でも異常な通信を発見するための</a:t>
            </a:r>
            <a:r>
              <a:rPr lang="ja-JP" altLang="en-US" sz="1600" u="sng">
                <a:solidFill>
                  <a:schemeClr val="tx1"/>
                </a:solidFill>
              </a:rPr>
              <a:t>監視ツールソフトウェア</a:t>
            </a:r>
            <a:r>
              <a:rPr lang="ja-JP" altLang="en-US" sz="1600">
                <a:solidFill>
                  <a:schemeClr val="tx1"/>
                </a:solidFill>
              </a:rPr>
              <a:t>を開発</a:t>
            </a:r>
            <a:endParaRPr lang="en-US" altLang="ja-JP" sz="1600" dirty="0">
              <a:solidFill>
                <a:schemeClr val="tx1"/>
              </a:solidFill>
            </a:endParaRPr>
          </a:p>
          <a:p>
            <a:pPr marL="342900" indent="-342900">
              <a:lnSpc>
                <a:spcPct val="90000"/>
              </a:lnSpc>
              <a:buFont typeface="+mj-lt"/>
              <a:buAutoNum type="arabicPeriod"/>
            </a:pPr>
            <a:r>
              <a:rPr lang="en-US" altLang="ja-JP" sz="1600" dirty="0">
                <a:solidFill>
                  <a:schemeClr val="tx1"/>
                </a:solidFill>
              </a:rPr>
              <a:t>DDoS</a:t>
            </a:r>
            <a:r>
              <a:rPr lang="ja-JP" altLang="en-US" sz="1600">
                <a:solidFill>
                  <a:schemeClr val="tx1"/>
                </a:solidFill>
              </a:rPr>
              <a:t>攻撃対策のような</a:t>
            </a:r>
            <a:r>
              <a:rPr lang="ja-JP" altLang="en-US" sz="1600" u="sng">
                <a:solidFill>
                  <a:schemeClr val="tx1"/>
                </a:solidFill>
              </a:rPr>
              <a:t>異常な通信をユーザーが発見しやすく</a:t>
            </a:r>
            <a:r>
              <a:rPr lang="ja-JP" altLang="en-US" sz="1600">
                <a:solidFill>
                  <a:schemeClr val="tx1"/>
                </a:solidFill>
              </a:rPr>
              <a:t>するために、</a:t>
            </a:r>
            <a:r>
              <a:rPr lang="ja-JP" altLang="en-US" sz="1600" u="sng">
                <a:solidFill>
                  <a:schemeClr val="tx1"/>
                </a:solidFill>
              </a:rPr>
              <a:t>パケットの通信ログ</a:t>
            </a:r>
            <a:r>
              <a:rPr lang="ja-JP" altLang="en-US" sz="1600">
                <a:solidFill>
                  <a:schemeClr val="tx1"/>
                </a:solidFill>
              </a:rPr>
              <a:t>を </a:t>
            </a:r>
            <a:r>
              <a:rPr lang="en-US" altLang="ja-JP" sz="1600" dirty="0">
                <a:solidFill>
                  <a:schemeClr val="tx1"/>
                </a:solidFill>
              </a:rPr>
              <a:t>PC</a:t>
            </a:r>
            <a:r>
              <a:rPr lang="ja-JP" altLang="en-US" sz="1600">
                <a:solidFill>
                  <a:schemeClr val="tx1"/>
                </a:solidFill>
              </a:rPr>
              <a:t>上に作成 </a:t>
            </a:r>
            <a:endParaRPr lang="en-US" altLang="ja-JP" sz="1600" dirty="0">
              <a:solidFill>
                <a:schemeClr val="tx1"/>
              </a:solidFill>
            </a:endParaRPr>
          </a:p>
          <a:p>
            <a:pPr marL="342900" indent="-342900">
              <a:lnSpc>
                <a:spcPct val="90000"/>
              </a:lnSpc>
              <a:buFont typeface="+mj-lt"/>
              <a:buAutoNum type="arabicPeriod"/>
            </a:pPr>
            <a:r>
              <a:rPr lang="ja-JP" altLang="en-US" sz="1600" u="sng">
                <a:solidFill>
                  <a:schemeClr val="tx1"/>
                </a:solidFill>
              </a:rPr>
              <a:t>啓蒙目的</a:t>
            </a:r>
            <a:r>
              <a:rPr lang="ja-JP" altLang="en-US" sz="1600">
                <a:solidFill>
                  <a:schemeClr val="tx1"/>
                </a:solidFill>
              </a:rPr>
              <a:t>にデータパケットの原理が理解できる</a:t>
            </a:r>
            <a:endParaRPr lang="en-US" altLang="ja-JP" sz="1600" dirty="0">
              <a:solidFill>
                <a:schemeClr val="tx1"/>
              </a:solidFill>
            </a:endParaRPr>
          </a:p>
          <a:p>
            <a:pPr marL="0" indent="0">
              <a:lnSpc>
                <a:spcPct val="90000"/>
              </a:lnSpc>
              <a:buNone/>
            </a:pPr>
            <a:endParaRPr lang="ja-JP" altLang="en-US" sz="1600">
              <a:solidFill>
                <a:schemeClr val="tx1"/>
              </a:solidFill>
            </a:endParaRP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a:t>
            </a:fld>
            <a:endParaRPr lang="en-US" dirty="0"/>
          </a:p>
        </p:txBody>
      </p:sp>
    </p:spTree>
    <p:extLst>
      <p:ext uri="{BB962C8B-B14F-4D97-AF65-F5344CB8AC3E}">
        <p14:creationId xmlns:p14="http://schemas.microsoft.com/office/powerpoint/2010/main" val="2910410035"/>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パケット分析ツール</a:t>
            </a:r>
            <a:endParaRPr lang="en-US" altLang="ja-JP" dirty="0"/>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279683" y="1681393"/>
            <a:ext cx="6584634" cy="3506475"/>
          </a:xfrm>
        </p:spPr>
        <p:txBody>
          <a:bodyPr>
            <a:normAutofit/>
          </a:bodyPr>
          <a:lstStyle/>
          <a:p>
            <a:pPr marL="0" indent="0">
              <a:lnSpc>
                <a:spcPct val="90000"/>
              </a:lnSpc>
              <a:buNone/>
            </a:pPr>
            <a:r>
              <a:rPr lang="ja-JP" altLang="en-US">
                <a:solidFill>
                  <a:schemeClr val="tx1"/>
                </a:solidFill>
              </a:rPr>
              <a:t>パケット分析ツール：</a:t>
            </a:r>
          </a:p>
          <a:p>
            <a:pPr>
              <a:lnSpc>
                <a:spcPct val="90000"/>
              </a:lnSpc>
            </a:pPr>
            <a:r>
              <a:rPr lang="en-US" altLang="ja-JP" dirty="0">
                <a:solidFill>
                  <a:schemeClr val="tx1"/>
                </a:solidFill>
              </a:rPr>
              <a:t>Wireshark</a:t>
            </a:r>
          </a:p>
          <a:p>
            <a:pPr marL="0" indent="0">
              <a:lnSpc>
                <a:spcPct val="90000"/>
              </a:lnSpc>
              <a:buNone/>
            </a:pPr>
            <a:r>
              <a:rPr lang="ja-JP" altLang="en-US">
                <a:solidFill>
                  <a:schemeClr val="tx1"/>
                </a:solidFill>
              </a:rPr>
              <a:t>特徴機能：</a:t>
            </a:r>
          </a:p>
          <a:p>
            <a:pPr>
              <a:lnSpc>
                <a:spcPct val="90000"/>
              </a:lnSpc>
            </a:pPr>
            <a:r>
              <a:rPr lang="ja-JP" altLang="en-US" sz="1600">
                <a:solidFill>
                  <a:schemeClr val="tx1"/>
                </a:solidFill>
              </a:rPr>
              <a:t>リアルタイムでパケットキャプチャ</a:t>
            </a:r>
          </a:p>
          <a:p>
            <a:pPr>
              <a:lnSpc>
                <a:spcPct val="90000"/>
              </a:lnSpc>
            </a:pPr>
            <a:r>
              <a:rPr lang="ja-JP" altLang="en-US" sz="1600">
                <a:solidFill>
                  <a:schemeClr val="tx1"/>
                </a:solidFill>
              </a:rPr>
              <a:t>フィルタリング（</a:t>
            </a:r>
            <a:r>
              <a:rPr lang="en-US" altLang="ja-JP" sz="1600" dirty="0">
                <a:solidFill>
                  <a:schemeClr val="tx1"/>
                </a:solidFill>
              </a:rPr>
              <a:t>IP</a:t>
            </a:r>
            <a:r>
              <a:rPr lang="ja-JP" altLang="en-US" sz="1600">
                <a:solidFill>
                  <a:schemeClr val="tx1"/>
                </a:solidFill>
              </a:rPr>
              <a:t>アドレスやプロトコル）</a:t>
            </a:r>
          </a:p>
          <a:p>
            <a:pPr marL="0" indent="0">
              <a:lnSpc>
                <a:spcPct val="90000"/>
              </a:lnSpc>
              <a:buNone/>
            </a:pPr>
            <a:r>
              <a:rPr lang="ja-JP" altLang="en-US">
                <a:solidFill>
                  <a:schemeClr val="tx1"/>
                </a:solidFill>
              </a:rPr>
              <a:t>問題点：</a:t>
            </a:r>
          </a:p>
          <a:p>
            <a:pPr>
              <a:lnSpc>
                <a:spcPct val="90000"/>
              </a:lnSpc>
            </a:pPr>
            <a:r>
              <a:rPr lang="ja-JP" altLang="en-US" sz="1600">
                <a:solidFill>
                  <a:schemeClr val="tx1"/>
                </a:solidFill>
              </a:rPr>
              <a:t>専門知識のない一般的なユーザは理解しにくい・使いづらい</a:t>
            </a:r>
            <a:endParaRPr lang="en-US" altLang="ja-JP" sz="1600" dirty="0">
              <a:solidFill>
                <a:schemeClr val="tx1"/>
              </a:solidFill>
            </a:endParaRPr>
          </a:p>
          <a:p>
            <a:pPr>
              <a:lnSpc>
                <a:spcPct val="90000"/>
              </a:lnSpc>
            </a:pPr>
            <a:r>
              <a:rPr lang="ja-JP" altLang="en-US" sz="1600">
                <a:solidFill>
                  <a:schemeClr val="tx1"/>
                </a:solidFill>
              </a:rPr>
              <a:t>位置情報はない</a:t>
            </a:r>
            <a:endParaRPr lang="en-US" altLang="ja-JP" sz="1600" dirty="0">
              <a:solidFill>
                <a:schemeClr val="tx1"/>
              </a:solidFill>
            </a:endParaRPr>
          </a:p>
          <a:p>
            <a:pPr>
              <a:lnSpc>
                <a:spcPct val="90000"/>
              </a:lnSpc>
            </a:pPr>
            <a:endParaRPr lang="en-US" altLang="ja-JP" sz="1500" dirty="0">
              <a:solidFill>
                <a:schemeClr val="tx1"/>
              </a:solidFill>
            </a:endParaRPr>
          </a:p>
          <a:p>
            <a:pPr>
              <a:lnSpc>
                <a:spcPct val="90000"/>
              </a:lnSpc>
            </a:pPr>
            <a:endParaRPr lang="ja-JP" altLang="en-US" sz="1500">
              <a:solidFill>
                <a:schemeClr val="tx1"/>
              </a:solidFill>
            </a:endParaRP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2</a:t>
            </a:fld>
            <a:endParaRPr lang="en-US" dirty="0"/>
          </a:p>
        </p:txBody>
      </p:sp>
    </p:spTree>
    <p:extLst>
      <p:ext uri="{BB962C8B-B14F-4D97-AF65-F5344CB8AC3E}">
        <p14:creationId xmlns:p14="http://schemas.microsoft.com/office/powerpoint/2010/main" val="346983374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パケット分析ツール</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3</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pic>
        <p:nvPicPr>
          <p:cNvPr id="9" name="Picture 8" descr="Graphical user interface&#10;&#10;Description automatically generated">
            <a:extLst>
              <a:ext uri="{FF2B5EF4-FFF2-40B4-BE49-F238E27FC236}">
                <a16:creationId xmlns:a16="http://schemas.microsoft.com/office/drawing/2014/main" id="{30340C33-CA25-484D-8A47-0A611A76D5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158" y="1332241"/>
            <a:ext cx="7751683" cy="4680367"/>
          </a:xfrm>
          <a:prstGeom prst="rect">
            <a:avLst/>
          </a:prstGeom>
        </p:spPr>
      </p:pic>
      <p:sp>
        <p:nvSpPr>
          <p:cNvPr id="10" name="Content Placeholder 2">
            <a:extLst>
              <a:ext uri="{FF2B5EF4-FFF2-40B4-BE49-F238E27FC236}">
                <a16:creationId xmlns:a16="http://schemas.microsoft.com/office/drawing/2014/main" id="{1F8F53B1-FE8C-0F44-9BF2-ADE671CC207C}"/>
              </a:ext>
            </a:extLst>
          </p:cNvPr>
          <p:cNvSpPr>
            <a:spLocks noGrp="1"/>
          </p:cNvSpPr>
          <p:nvPr>
            <p:ph idx="1"/>
          </p:nvPr>
        </p:nvSpPr>
        <p:spPr>
          <a:xfrm>
            <a:off x="3103573" y="6017091"/>
            <a:ext cx="2936854" cy="383709"/>
          </a:xfrm>
        </p:spPr>
        <p:txBody>
          <a:bodyPr>
            <a:normAutofit/>
          </a:bodyPr>
          <a:lstStyle/>
          <a:p>
            <a:pPr marL="0" indent="0" algn="ctr">
              <a:lnSpc>
                <a:spcPct val="90000"/>
              </a:lnSpc>
              <a:buNone/>
            </a:pPr>
            <a:r>
              <a:rPr lang="en-US" altLang="ja-JP" sz="1500" dirty="0">
                <a:solidFill>
                  <a:srgbClr val="404040"/>
                </a:solidFill>
              </a:rPr>
              <a:t>Wireshark</a:t>
            </a:r>
            <a:r>
              <a:rPr lang="ja-JP" altLang="en-US" sz="1500">
                <a:solidFill>
                  <a:srgbClr val="404040"/>
                </a:solidFill>
              </a:rPr>
              <a:t>の例</a:t>
            </a: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Tree>
    <p:extLst>
      <p:ext uri="{BB962C8B-B14F-4D97-AF65-F5344CB8AC3E}">
        <p14:creationId xmlns:p14="http://schemas.microsoft.com/office/powerpoint/2010/main" val="2175672322"/>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トラフィック可視化システム</a:t>
            </a:r>
            <a:endParaRPr lang="en-US" altLang="ja-JP" dirty="0"/>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279683" y="1706033"/>
            <a:ext cx="6584634" cy="3445933"/>
          </a:xfrm>
        </p:spPr>
        <p:txBody>
          <a:bodyPr>
            <a:normAutofit/>
          </a:bodyPr>
          <a:lstStyle/>
          <a:p>
            <a:pPr marL="0" indent="0">
              <a:lnSpc>
                <a:spcPct val="90000"/>
              </a:lnSpc>
              <a:buNone/>
            </a:pPr>
            <a:r>
              <a:rPr lang="ja-JP" altLang="en-US">
                <a:solidFill>
                  <a:schemeClr val="tx1"/>
                </a:solidFill>
              </a:rPr>
              <a:t>トラフィック可視化システムの研究：</a:t>
            </a:r>
          </a:p>
          <a:p>
            <a:pPr>
              <a:lnSpc>
                <a:spcPct val="90000"/>
              </a:lnSpc>
            </a:pPr>
            <a:r>
              <a:rPr lang="en-US" altLang="ja-JP" sz="1600" dirty="0">
                <a:solidFill>
                  <a:schemeClr val="tx1"/>
                </a:solidFill>
              </a:rPr>
              <a:t>NICTER</a:t>
            </a:r>
          </a:p>
          <a:p>
            <a:pPr lvl="1">
              <a:lnSpc>
                <a:spcPct val="90000"/>
              </a:lnSpc>
              <a:buFont typeface="Wingdings" pitchFamily="2" charset="2"/>
              <a:buChar char="Ø"/>
            </a:pPr>
            <a:r>
              <a:rPr lang="ja-JP" altLang="en-US" sz="1400">
                <a:solidFill>
                  <a:schemeClr val="tx1"/>
                </a:solidFill>
              </a:rPr>
              <a:t>情報通信研究機構</a:t>
            </a:r>
            <a:r>
              <a:rPr lang="en-US" altLang="ja-JP" sz="1400" dirty="0">
                <a:solidFill>
                  <a:schemeClr val="tx1"/>
                </a:solidFill>
              </a:rPr>
              <a:t>(NICT)</a:t>
            </a:r>
            <a:r>
              <a:rPr lang="ja-JP" altLang="en-US" sz="1400">
                <a:solidFill>
                  <a:schemeClr val="tx1"/>
                </a:solidFill>
              </a:rPr>
              <a:t>の研究プロジェクト</a:t>
            </a:r>
            <a:endParaRPr lang="en-US" altLang="ja-JP" sz="1400" dirty="0">
              <a:solidFill>
                <a:schemeClr val="tx1"/>
              </a:solidFill>
            </a:endParaRPr>
          </a:p>
          <a:p>
            <a:pPr lvl="1">
              <a:lnSpc>
                <a:spcPct val="90000"/>
              </a:lnSpc>
              <a:buFont typeface="Wingdings" pitchFamily="2" charset="2"/>
              <a:buChar char="Ø"/>
            </a:pPr>
            <a:r>
              <a:rPr lang="ja-JP" altLang="en-US" sz="1400">
                <a:solidFill>
                  <a:schemeClr val="tx1"/>
                </a:solidFill>
              </a:rPr>
              <a:t>具体的なシステム：</a:t>
            </a:r>
            <a:endParaRPr lang="en-US" altLang="ja-JP" sz="1400" dirty="0">
              <a:solidFill>
                <a:schemeClr val="tx1"/>
              </a:solidFill>
            </a:endParaRPr>
          </a:p>
          <a:p>
            <a:pPr lvl="2">
              <a:lnSpc>
                <a:spcPct val="90000"/>
              </a:lnSpc>
              <a:buFont typeface="Wingdings" pitchFamily="2" charset="2"/>
              <a:buChar char="Ø"/>
            </a:pPr>
            <a:r>
              <a:rPr lang="en-US" altLang="ja-JP" sz="1400" dirty="0">
                <a:solidFill>
                  <a:schemeClr val="tx1"/>
                </a:solidFill>
              </a:rPr>
              <a:t>ATLAS</a:t>
            </a:r>
          </a:p>
          <a:p>
            <a:pPr lvl="2">
              <a:lnSpc>
                <a:spcPct val="90000"/>
              </a:lnSpc>
              <a:buFont typeface="Wingdings" pitchFamily="2" charset="2"/>
              <a:buChar char="Ø"/>
            </a:pPr>
            <a:r>
              <a:rPr lang="en-US" altLang="ja-JP" sz="1400" dirty="0">
                <a:solidFill>
                  <a:schemeClr val="tx1"/>
                </a:solidFill>
              </a:rPr>
              <a:t>DAEDALUS</a:t>
            </a:r>
            <a:endParaRPr lang="ja-JP" altLang="en-US" sz="1400">
              <a:solidFill>
                <a:schemeClr val="tx1"/>
              </a:solidFill>
            </a:endParaRPr>
          </a:p>
          <a:p>
            <a:pPr marL="0" indent="0">
              <a:lnSpc>
                <a:spcPct val="90000"/>
              </a:lnSpc>
              <a:buNone/>
            </a:pPr>
            <a:r>
              <a:rPr lang="ja-JP" altLang="en-US">
                <a:solidFill>
                  <a:schemeClr val="tx1"/>
                </a:solidFill>
              </a:rPr>
              <a:t>特徴機能：</a:t>
            </a:r>
          </a:p>
          <a:p>
            <a:pPr>
              <a:lnSpc>
                <a:spcPct val="90000"/>
              </a:lnSpc>
            </a:pPr>
            <a:r>
              <a:rPr lang="ja-JP" altLang="en-US" sz="1600">
                <a:solidFill>
                  <a:schemeClr val="tx1"/>
                </a:solidFill>
              </a:rPr>
              <a:t>プロトコルの自動解析</a:t>
            </a:r>
            <a:endParaRPr lang="en-US" altLang="ja-JP" sz="1600" dirty="0">
              <a:solidFill>
                <a:schemeClr val="tx1"/>
              </a:solidFill>
            </a:endParaRPr>
          </a:p>
          <a:p>
            <a:pPr>
              <a:lnSpc>
                <a:spcPct val="90000"/>
              </a:lnSpc>
            </a:pPr>
            <a:r>
              <a:rPr lang="ja-JP" altLang="en-US" sz="1600">
                <a:solidFill>
                  <a:schemeClr val="tx1"/>
                </a:solidFill>
              </a:rPr>
              <a:t>日本国内のパケット通信のトラフィック可視化</a:t>
            </a:r>
            <a:endParaRPr lang="en-US" altLang="ja-JP" sz="1600" dirty="0">
              <a:solidFill>
                <a:schemeClr val="tx1"/>
              </a:solidFill>
            </a:endParaRPr>
          </a:p>
          <a:p>
            <a:pPr>
              <a:lnSpc>
                <a:spcPct val="90000"/>
              </a:lnSpc>
            </a:pPr>
            <a:endParaRPr lang="en-US" altLang="ja-JP" sz="1600" dirty="0">
              <a:solidFill>
                <a:schemeClr val="tx1"/>
              </a:solidFill>
            </a:endParaRPr>
          </a:p>
          <a:p>
            <a:pPr marL="0" indent="0">
              <a:lnSpc>
                <a:spcPct val="90000"/>
              </a:lnSpc>
              <a:buNone/>
            </a:pPr>
            <a:endParaRPr lang="en-US" altLang="ja-JP" sz="1500" dirty="0">
              <a:solidFill>
                <a:srgbClr val="404040"/>
              </a:solidFill>
            </a:endParaRPr>
          </a:p>
          <a:p>
            <a:pPr>
              <a:lnSpc>
                <a:spcPct val="90000"/>
              </a:lnSpc>
            </a:pPr>
            <a:endParaRPr lang="ja-JP" altLang="en-US" sz="150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4</a:t>
            </a:fld>
            <a:endParaRPr lang="en-US" dirty="0"/>
          </a:p>
        </p:txBody>
      </p:sp>
    </p:spTree>
    <p:extLst>
      <p:ext uri="{BB962C8B-B14F-4D97-AF65-F5344CB8AC3E}">
        <p14:creationId xmlns:p14="http://schemas.microsoft.com/office/powerpoint/2010/main" val="327893340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トラフィック可視化システム</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5</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sp>
        <p:nvSpPr>
          <p:cNvPr id="10" name="Content Placeholder 2">
            <a:extLst>
              <a:ext uri="{FF2B5EF4-FFF2-40B4-BE49-F238E27FC236}">
                <a16:creationId xmlns:a16="http://schemas.microsoft.com/office/drawing/2014/main" id="{1F8F53B1-FE8C-0F44-9BF2-ADE671CC207C}"/>
              </a:ext>
            </a:extLst>
          </p:cNvPr>
          <p:cNvSpPr>
            <a:spLocks noGrp="1"/>
          </p:cNvSpPr>
          <p:nvPr>
            <p:ph idx="1"/>
          </p:nvPr>
        </p:nvSpPr>
        <p:spPr>
          <a:xfrm>
            <a:off x="3103572" y="6081919"/>
            <a:ext cx="2936854" cy="383709"/>
          </a:xfrm>
        </p:spPr>
        <p:txBody>
          <a:bodyPr>
            <a:normAutofit/>
          </a:bodyPr>
          <a:lstStyle/>
          <a:p>
            <a:pPr marL="0" lvl="0" indent="0" algn="ctr">
              <a:buNone/>
            </a:pPr>
            <a:r>
              <a:rPr lang="en-US" altLang="ja-JP" sz="1500" dirty="0">
                <a:solidFill>
                  <a:srgbClr val="404040"/>
                </a:solidFill>
              </a:rPr>
              <a:t>NICTER(ATLAS)</a:t>
            </a:r>
            <a:r>
              <a:rPr lang="ja-JP" altLang="en-US" sz="1500">
                <a:solidFill>
                  <a:srgbClr val="404040"/>
                </a:solidFill>
              </a:rPr>
              <a:t>の例</a:t>
            </a:r>
            <a:r>
              <a:rPr lang="en-US" altLang="ja-JP" sz="1600" baseline="30000" dirty="0"/>
              <a:t>[1]</a:t>
            </a: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pic>
        <p:nvPicPr>
          <p:cNvPr id="5" name="Picture 4" descr="A screenshot of a computer&#10;&#10;Description automatically generated with medium confidence">
            <a:extLst>
              <a:ext uri="{FF2B5EF4-FFF2-40B4-BE49-F238E27FC236}">
                <a16:creationId xmlns:a16="http://schemas.microsoft.com/office/drawing/2014/main" id="{78D13408-9ED5-8C4B-B862-559690B2F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7795" y="1355019"/>
            <a:ext cx="6528407" cy="4707671"/>
          </a:xfrm>
          <a:prstGeom prst="rect">
            <a:avLst/>
          </a:prstGeom>
        </p:spPr>
      </p:pic>
      <p:sp>
        <p:nvSpPr>
          <p:cNvPr id="12" name="TextBox 11">
            <a:extLst>
              <a:ext uri="{FF2B5EF4-FFF2-40B4-BE49-F238E27FC236}">
                <a16:creationId xmlns:a16="http://schemas.microsoft.com/office/drawing/2014/main" id="{8F39D838-D303-854B-A1D8-65769B9C47F3}"/>
              </a:ext>
            </a:extLst>
          </p:cNvPr>
          <p:cNvSpPr txBox="1"/>
          <p:nvPr/>
        </p:nvSpPr>
        <p:spPr>
          <a:xfrm>
            <a:off x="6485123" y="6611779"/>
            <a:ext cx="3168136" cy="246221"/>
          </a:xfrm>
          <a:prstGeom prst="rect">
            <a:avLst/>
          </a:prstGeom>
          <a:noFill/>
        </p:spPr>
        <p:txBody>
          <a:bodyPr wrap="square" rtlCol="0">
            <a:spAutoFit/>
          </a:bodyPr>
          <a:lstStyle/>
          <a:p>
            <a:r>
              <a:rPr lang="LID4096" altLang="ja-JP" sz="1000" dirty="0"/>
              <a:t>[1] </a:t>
            </a:r>
            <a:r>
              <a:rPr lang="LID4096" altLang="ja-JP" sz="1000"/>
              <a:t>: </a:t>
            </a:r>
            <a:r>
              <a:rPr lang="en-US" altLang="ja-JP" sz="1000" dirty="0">
                <a:hlinkClick r:id="rId4"/>
              </a:rPr>
              <a:t>https://www.nicter.jp/atlas</a:t>
            </a:r>
            <a:endParaRPr lang="ja-JP" altLang="en-US" sz="1000"/>
          </a:p>
        </p:txBody>
      </p:sp>
    </p:spTree>
    <p:extLst>
      <p:ext uri="{BB962C8B-B14F-4D97-AF65-F5344CB8AC3E}">
        <p14:creationId xmlns:p14="http://schemas.microsoft.com/office/powerpoint/2010/main" val="2511204774"/>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提案手法</a:t>
            </a:r>
            <a:endParaRPr lang="en-US" altLang="ja-JP" dirty="0"/>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279683" y="1545873"/>
            <a:ext cx="6584634" cy="3766254"/>
          </a:xfrm>
        </p:spPr>
        <p:txBody>
          <a:bodyPr>
            <a:normAutofit fontScale="92500" lnSpcReduction="20000"/>
          </a:bodyPr>
          <a:lstStyle/>
          <a:p>
            <a:pPr>
              <a:lnSpc>
                <a:spcPct val="120000"/>
              </a:lnSpc>
            </a:pPr>
            <a:r>
              <a:rPr lang="en-US" altLang="ja-JP" sz="1900" dirty="0">
                <a:solidFill>
                  <a:schemeClr val="tx1"/>
                </a:solidFill>
              </a:rPr>
              <a:t>Windows</a:t>
            </a:r>
            <a:r>
              <a:rPr lang="ja-JP" altLang="en-US" sz="1900">
                <a:solidFill>
                  <a:schemeClr val="tx1"/>
                </a:solidFill>
              </a:rPr>
              <a:t>向けの</a:t>
            </a:r>
            <a:r>
              <a:rPr lang="en-US" altLang="ja-JP" sz="1900" dirty="0">
                <a:solidFill>
                  <a:schemeClr val="tx1"/>
                </a:solidFill>
              </a:rPr>
              <a:t>Wireshark</a:t>
            </a:r>
            <a:r>
              <a:rPr lang="ja-JP" altLang="en-US" sz="1900">
                <a:solidFill>
                  <a:schemeClr val="tx1"/>
                </a:solidFill>
              </a:rPr>
              <a:t>のような</a:t>
            </a:r>
            <a:r>
              <a:rPr lang="ja-JP" altLang="en-US" sz="1900" u="sng">
                <a:solidFill>
                  <a:schemeClr val="tx1"/>
                </a:solidFill>
              </a:rPr>
              <a:t>パケット分析ツール</a:t>
            </a:r>
            <a:r>
              <a:rPr lang="ja-JP" altLang="en-US" sz="1900">
                <a:solidFill>
                  <a:schemeClr val="tx1"/>
                </a:solidFill>
              </a:rPr>
              <a:t>と</a:t>
            </a:r>
            <a:r>
              <a:rPr lang="en-US" altLang="ja-JP" sz="1900" dirty="0">
                <a:solidFill>
                  <a:schemeClr val="tx1"/>
                </a:solidFill>
              </a:rPr>
              <a:t>NICTER</a:t>
            </a:r>
            <a:r>
              <a:rPr lang="ja-JP" altLang="en-US" sz="1900">
                <a:solidFill>
                  <a:schemeClr val="tx1"/>
                </a:solidFill>
              </a:rPr>
              <a:t>のようなトラフィック</a:t>
            </a:r>
            <a:r>
              <a:rPr lang="ja-JP" altLang="en-US" sz="1900" u="sng">
                <a:solidFill>
                  <a:schemeClr val="tx1"/>
                </a:solidFill>
              </a:rPr>
              <a:t>可視化システム</a:t>
            </a:r>
            <a:r>
              <a:rPr lang="ja-JP" altLang="en-US" sz="1900">
                <a:solidFill>
                  <a:schemeClr val="tx1"/>
                </a:solidFill>
              </a:rPr>
              <a:t>の基本機能を統合するシステムを開発</a:t>
            </a:r>
            <a:endParaRPr lang="en-US" altLang="ja-JP" sz="1900" dirty="0">
              <a:solidFill>
                <a:schemeClr val="tx1"/>
              </a:solidFill>
            </a:endParaRPr>
          </a:p>
          <a:p>
            <a:pPr>
              <a:lnSpc>
                <a:spcPct val="90000"/>
              </a:lnSpc>
            </a:pPr>
            <a:endParaRPr lang="en-US" altLang="ja-JP" sz="1500" dirty="0">
              <a:solidFill>
                <a:schemeClr val="tx1"/>
              </a:solidFill>
            </a:endParaRPr>
          </a:p>
          <a:p>
            <a:pPr>
              <a:lnSpc>
                <a:spcPct val="90000"/>
              </a:lnSpc>
            </a:pPr>
            <a:r>
              <a:rPr lang="ja-JP" altLang="en-US" sz="1900">
                <a:solidFill>
                  <a:schemeClr val="tx1"/>
                </a:solidFill>
              </a:rPr>
              <a:t>提案システムの必要条件：</a:t>
            </a:r>
            <a:endParaRPr lang="en-US" altLang="ja-JP" sz="1900" dirty="0">
              <a:solidFill>
                <a:schemeClr val="tx1"/>
              </a:solidFill>
            </a:endParaRPr>
          </a:p>
          <a:p>
            <a:pPr marL="571500" lvl="1" indent="-342900">
              <a:lnSpc>
                <a:spcPct val="90000"/>
              </a:lnSpc>
              <a:buFont typeface="+mj-lt"/>
              <a:buAutoNum type="arabicPeriod"/>
            </a:pPr>
            <a:r>
              <a:rPr lang="ja-JP" altLang="en-US" sz="1700">
                <a:solidFill>
                  <a:schemeClr val="tx1"/>
                </a:solidFill>
              </a:rPr>
              <a:t>ネットワーク</a:t>
            </a:r>
            <a:r>
              <a:rPr lang="ja-JP" altLang="en-US" sz="1700" u="sng">
                <a:solidFill>
                  <a:schemeClr val="tx1"/>
                </a:solidFill>
              </a:rPr>
              <a:t>デバイスを指定</a:t>
            </a:r>
            <a:r>
              <a:rPr lang="ja-JP" altLang="en-US" sz="1700">
                <a:solidFill>
                  <a:schemeClr val="tx1"/>
                </a:solidFill>
              </a:rPr>
              <a:t>（ターゲット）できる</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リアルタイムで</a:t>
            </a:r>
            <a:r>
              <a:rPr lang="ja-JP" altLang="en-US" sz="1700" u="sng">
                <a:solidFill>
                  <a:schemeClr val="tx1"/>
                </a:solidFill>
              </a:rPr>
              <a:t>パケットを取得・基本情報を分析</a:t>
            </a:r>
            <a:r>
              <a:rPr lang="ja-JP" altLang="en-US" sz="1700">
                <a:solidFill>
                  <a:schemeClr val="tx1"/>
                </a:solidFill>
              </a:rPr>
              <a:t>できる</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パケットの送受信を</a:t>
            </a:r>
            <a:r>
              <a:rPr lang="ja-JP" altLang="en-US" sz="1700" u="sng">
                <a:solidFill>
                  <a:schemeClr val="tx1"/>
                </a:solidFill>
              </a:rPr>
              <a:t>可視化</a:t>
            </a:r>
            <a:r>
              <a:rPr lang="ja-JP" altLang="en-US" sz="1700">
                <a:solidFill>
                  <a:schemeClr val="tx1"/>
                </a:solidFill>
              </a:rPr>
              <a:t>できる</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キャップチャしたパケット情報を</a:t>
            </a:r>
            <a:r>
              <a:rPr lang="ja-JP" altLang="en-US" sz="1700" u="sng">
                <a:solidFill>
                  <a:schemeClr val="tx1"/>
                </a:solidFill>
              </a:rPr>
              <a:t>ログ</a:t>
            </a:r>
            <a:r>
              <a:rPr lang="ja-JP" altLang="en-US" sz="1700">
                <a:solidFill>
                  <a:schemeClr val="tx1"/>
                </a:solidFill>
              </a:rPr>
              <a:t>する</a:t>
            </a:r>
            <a:endParaRPr lang="en-US" altLang="ja-JP" sz="1700" dirty="0">
              <a:solidFill>
                <a:schemeClr val="tx1"/>
              </a:solidFill>
            </a:endParaRPr>
          </a:p>
          <a:p>
            <a:pPr marL="571500" lvl="1" indent="-342900">
              <a:lnSpc>
                <a:spcPct val="90000"/>
              </a:lnSpc>
              <a:buFont typeface="+mj-lt"/>
              <a:buAutoNum type="arabicPeriod"/>
            </a:pPr>
            <a:endParaRPr lang="en-US" altLang="ja-JP" dirty="0">
              <a:solidFill>
                <a:schemeClr val="tx1"/>
              </a:solidFill>
            </a:endParaRPr>
          </a:p>
          <a:p>
            <a:pPr>
              <a:lnSpc>
                <a:spcPct val="90000"/>
              </a:lnSpc>
            </a:pPr>
            <a:r>
              <a:rPr lang="ja-JP" altLang="en-US" sz="1900">
                <a:solidFill>
                  <a:schemeClr val="tx1"/>
                </a:solidFill>
              </a:rPr>
              <a:t>システムのキーワード：</a:t>
            </a:r>
            <a:endParaRPr lang="en-US" altLang="ja-JP" sz="1900" dirty="0">
              <a:solidFill>
                <a:schemeClr val="tx1"/>
              </a:solidFill>
            </a:endParaRPr>
          </a:p>
          <a:p>
            <a:pPr marL="228600" lvl="1" indent="0">
              <a:lnSpc>
                <a:spcPct val="90000"/>
              </a:lnSpc>
              <a:buNone/>
            </a:pPr>
            <a:r>
              <a:rPr lang="ja-JP" altLang="en-US" sz="1700" b="1">
                <a:solidFill>
                  <a:schemeClr val="tx1"/>
                </a:solidFill>
              </a:rPr>
              <a:t>可視化・パケットキャプチャ・</a:t>
            </a:r>
            <a:r>
              <a:rPr lang="en-US" altLang="ja-JP" sz="1700" b="1" dirty="0">
                <a:solidFill>
                  <a:schemeClr val="tx1"/>
                </a:solidFill>
              </a:rPr>
              <a:t>UI</a:t>
            </a:r>
          </a:p>
          <a:p>
            <a:pPr>
              <a:lnSpc>
                <a:spcPct val="90000"/>
              </a:lnSpc>
            </a:pPr>
            <a:endParaRPr lang="ja-JP" altLang="en-US" sz="150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6</a:t>
            </a:fld>
            <a:endParaRPr lang="en-US" dirty="0"/>
          </a:p>
        </p:txBody>
      </p:sp>
    </p:spTree>
    <p:extLst>
      <p:ext uri="{BB962C8B-B14F-4D97-AF65-F5344CB8AC3E}">
        <p14:creationId xmlns:p14="http://schemas.microsoft.com/office/powerpoint/2010/main" val="2563173639"/>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提案システム手順</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83973" y="6369305"/>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7</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graphicFrame>
        <p:nvGraphicFramePr>
          <p:cNvPr id="16" name="Diagram 15">
            <a:extLst>
              <a:ext uri="{FF2B5EF4-FFF2-40B4-BE49-F238E27FC236}">
                <a16:creationId xmlns:a16="http://schemas.microsoft.com/office/drawing/2014/main" id="{2A87E1BE-806D-4D49-A25A-6B9B61EB22EE}"/>
              </a:ext>
            </a:extLst>
          </p:cNvPr>
          <p:cNvGraphicFramePr/>
          <p:nvPr>
            <p:extLst>
              <p:ext uri="{D42A27DB-BD31-4B8C-83A1-F6EECF244321}">
                <p14:modId xmlns:p14="http://schemas.microsoft.com/office/powerpoint/2010/main" val="1281476209"/>
              </p:ext>
            </p:extLst>
          </p:nvPr>
        </p:nvGraphicFramePr>
        <p:xfrm>
          <a:off x="395416" y="1639330"/>
          <a:ext cx="8361405" cy="45719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7" name="Rectangle 16">
            <a:extLst>
              <a:ext uri="{FF2B5EF4-FFF2-40B4-BE49-F238E27FC236}">
                <a16:creationId xmlns:a16="http://schemas.microsoft.com/office/drawing/2014/main" id="{8D90CE28-FDC5-B84A-BD8A-D8246B89D24A}"/>
              </a:ext>
            </a:extLst>
          </p:cNvPr>
          <p:cNvSpPr/>
          <p:nvPr/>
        </p:nvSpPr>
        <p:spPr>
          <a:xfrm>
            <a:off x="247135" y="1561515"/>
            <a:ext cx="8633255" cy="4713167"/>
          </a:xfrm>
          <a:prstGeom prst="rect">
            <a:avLst/>
          </a:prstGeom>
          <a:noFill/>
          <a:ln w="76200" cap="flat" cmpd="sng" algn="ctr">
            <a:solidFill>
              <a:schemeClr val="accent3">
                <a:lumMod val="60000"/>
                <a:lumOff val="4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8" name="TextBox 17">
            <a:extLst>
              <a:ext uri="{FF2B5EF4-FFF2-40B4-BE49-F238E27FC236}">
                <a16:creationId xmlns:a16="http://schemas.microsoft.com/office/drawing/2014/main" id="{053008C2-29F3-1044-828D-DD7B20853CFD}"/>
              </a:ext>
            </a:extLst>
          </p:cNvPr>
          <p:cNvSpPr txBox="1"/>
          <p:nvPr/>
        </p:nvSpPr>
        <p:spPr>
          <a:xfrm>
            <a:off x="5842885" y="1322771"/>
            <a:ext cx="2794932" cy="523220"/>
          </a:xfrm>
          <a:prstGeom prst="rect">
            <a:avLst/>
          </a:prstGeom>
          <a:solidFill>
            <a:schemeClr val="accent3">
              <a:lumMod val="40000"/>
              <a:lumOff val="6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sz="1400" dirty="0">
                <a:solidFill>
                  <a:schemeClr val="tx1"/>
                </a:solidFill>
              </a:rPr>
              <a:t>Visual Studio </a:t>
            </a:r>
            <a:r>
              <a:rPr lang="en-US" sz="1400" b="1" dirty="0" err="1">
                <a:solidFill>
                  <a:schemeClr val="tx1"/>
                </a:solidFill>
                <a:latin typeface="HGGothicE" panose="020B0909000000000000" pitchFamily="49" charset="-128"/>
                <a:ea typeface="HGGothicE" panose="020B0909000000000000" pitchFamily="49" charset="-128"/>
              </a:rPr>
              <a:t>を用いて</a:t>
            </a:r>
            <a:r>
              <a:rPr lang="en-US" sz="1400" b="1" dirty="0">
                <a:solidFill>
                  <a:schemeClr val="tx1"/>
                </a:solidFill>
                <a:latin typeface="HGGothicE" panose="020B0909000000000000" pitchFamily="49" charset="-128"/>
                <a:ea typeface="HGGothicE" panose="020B0909000000000000" pitchFamily="49" charset="-128"/>
              </a:rPr>
              <a:t> </a:t>
            </a:r>
            <a:r>
              <a:rPr lang="en-US" altLang="ja-JP" sz="1400" dirty="0">
                <a:solidFill>
                  <a:schemeClr val="tx1"/>
                </a:solidFill>
              </a:rPr>
              <a:t>Windows Application Forms </a:t>
            </a:r>
            <a:r>
              <a:rPr lang="ja-JP" altLang="en-US" sz="1400" dirty="0">
                <a:solidFill>
                  <a:schemeClr val="tx1"/>
                </a:solidFill>
              </a:rPr>
              <a:t>上に開発</a:t>
            </a:r>
            <a:endParaRPr lang="en-US" sz="1400" dirty="0">
              <a:solidFill>
                <a:schemeClr val="tx1"/>
              </a:solidFill>
            </a:endParaRPr>
          </a:p>
        </p:txBody>
      </p:sp>
      <p:sp>
        <p:nvSpPr>
          <p:cNvPr id="20" name="TextBox 19">
            <a:extLst>
              <a:ext uri="{FF2B5EF4-FFF2-40B4-BE49-F238E27FC236}">
                <a16:creationId xmlns:a16="http://schemas.microsoft.com/office/drawing/2014/main" id="{95210E78-E6AB-7048-A7D1-6ACB1E567AFB}"/>
              </a:ext>
            </a:extLst>
          </p:cNvPr>
          <p:cNvSpPr txBox="1"/>
          <p:nvPr/>
        </p:nvSpPr>
        <p:spPr>
          <a:xfrm>
            <a:off x="4456808" y="6274682"/>
            <a:ext cx="3095460" cy="553998"/>
          </a:xfrm>
          <a:prstGeom prst="rect">
            <a:avLst/>
          </a:prstGeom>
          <a:noFill/>
        </p:spPr>
        <p:txBody>
          <a:bodyPr wrap="square" rtlCol="0">
            <a:spAutoFit/>
          </a:bodyPr>
          <a:lstStyle/>
          <a:p>
            <a:r>
              <a:rPr lang="LID4096" altLang="ja-JP" sz="1000" dirty="0"/>
              <a:t>[1] : </a:t>
            </a:r>
            <a:r>
              <a:rPr lang="en-US" sz="1000" dirty="0">
                <a:hlinkClick r:id="rId8"/>
              </a:rPr>
              <a:t>https://github.com/chmorgan/sharppcap</a:t>
            </a:r>
            <a:r>
              <a:rPr lang="LID4096" sz="1000" dirty="0"/>
              <a:t> </a:t>
            </a:r>
          </a:p>
          <a:p>
            <a:r>
              <a:rPr lang="LID4096" sz="1000" dirty="0"/>
              <a:t>[2] </a:t>
            </a:r>
            <a:r>
              <a:rPr lang="LID4096" sz="1000"/>
              <a:t>: </a:t>
            </a:r>
            <a:r>
              <a:rPr lang="af-ZA" sz="1000" dirty="0">
                <a:hlinkClick r:id="rId9"/>
              </a:rPr>
              <a:t>https://dev.maxmind.com/geoip/geoip2/geolite2/</a:t>
            </a:r>
            <a:r>
              <a:rPr lang="af-ZA" sz="1000" dirty="0"/>
              <a:t> </a:t>
            </a:r>
            <a:endParaRPr lang="LID4096" sz="1000" dirty="0"/>
          </a:p>
          <a:p>
            <a:r>
              <a:rPr lang="LID4096" sz="1000" dirty="0"/>
              <a:t>[3] : </a:t>
            </a:r>
            <a:r>
              <a:rPr lang="af-ZA" sz="1000" dirty="0">
                <a:hlinkClick r:id="rId10"/>
              </a:rPr>
              <a:t>https://github.com/judero01col/GMap.NET</a:t>
            </a:r>
            <a:r>
              <a:rPr lang="LID4096" sz="1000" dirty="0"/>
              <a:t> </a:t>
            </a:r>
            <a:endParaRPr lang="en-US" sz="1000" dirty="0"/>
          </a:p>
        </p:txBody>
      </p:sp>
    </p:spTree>
    <p:extLst>
      <p:ext uri="{BB962C8B-B14F-4D97-AF65-F5344CB8AC3E}">
        <p14:creationId xmlns:p14="http://schemas.microsoft.com/office/powerpoint/2010/main" val="1128934223"/>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開発環境</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8</a:t>
            </a:fld>
            <a:endParaRPr lang="en-US" dirty="0"/>
          </a:p>
        </p:txBody>
      </p:sp>
      <p:graphicFrame>
        <p:nvGraphicFramePr>
          <p:cNvPr id="8" name="Table 9">
            <a:extLst>
              <a:ext uri="{FF2B5EF4-FFF2-40B4-BE49-F238E27FC236}">
                <a16:creationId xmlns:a16="http://schemas.microsoft.com/office/drawing/2014/main" id="{B2DB317F-1707-2347-A99A-92A42A7E37FF}"/>
              </a:ext>
            </a:extLst>
          </p:cNvPr>
          <p:cNvGraphicFramePr>
            <a:graphicFrameLocks noGrp="1"/>
          </p:cNvGraphicFramePr>
          <p:nvPr>
            <p:ph idx="1"/>
            <p:extLst>
              <p:ext uri="{D42A27DB-BD31-4B8C-83A1-F6EECF244321}">
                <p14:modId xmlns:p14="http://schemas.microsoft.com/office/powerpoint/2010/main" val="394781739"/>
              </p:ext>
            </p:extLst>
          </p:nvPr>
        </p:nvGraphicFramePr>
        <p:xfrm>
          <a:off x="1188466" y="2212340"/>
          <a:ext cx="6767068" cy="2433320"/>
        </p:xfrm>
        <a:graphic>
          <a:graphicData uri="http://schemas.openxmlformats.org/drawingml/2006/table">
            <a:tbl>
              <a:tblPr firstRow="1" bandRow="1">
                <a:tableStyleId>{5C22544A-7EE6-4342-B048-85BDC9FD1C3A}</a:tableStyleId>
              </a:tblPr>
              <a:tblGrid>
                <a:gridCol w="2699793">
                  <a:extLst>
                    <a:ext uri="{9D8B030D-6E8A-4147-A177-3AD203B41FA5}">
                      <a16:colId xmlns:a16="http://schemas.microsoft.com/office/drawing/2014/main" val="2439354381"/>
                    </a:ext>
                  </a:extLst>
                </a:gridCol>
                <a:gridCol w="4067275">
                  <a:extLst>
                    <a:ext uri="{9D8B030D-6E8A-4147-A177-3AD203B41FA5}">
                      <a16:colId xmlns:a16="http://schemas.microsoft.com/office/drawing/2014/main" val="1286090590"/>
                    </a:ext>
                  </a:extLst>
                </a:gridCol>
              </a:tblGrid>
              <a:tr h="370840">
                <a:tc gridSpan="2">
                  <a:txBody>
                    <a:bodyPr/>
                    <a:lstStyle/>
                    <a:p>
                      <a:pPr algn="ctr"/>
                      <a:r>
                        <a:rPr lang="ja-JP" altLang="en-US" b="0"/>
                        <a:t>開発環境</a:t>
                      </a:r>
                      <a:endParaRPr lang="en-JP" b="0" dirty="0"/>
                    </a:p>
                  </a:txBody>
                  <a:tcPr/>
                </a:tc>
                <a:tc hMerge="1">
                  <a:txBody>
                    <a:bodyPr/>
                    <a:lstStyle/>
                    <a:p>
                      <a:pPr algn="ctr"/>
                      <a:endParaRPr lang="en-JP" b="1" dirty="0"/>
                    </a:p>
                  </a:txBody>
                  <a:tcPr/>
                </a:tc>
                <a:extLst>
                  <a:ext uri="{0D108BD9-81ED-4DB2-BD59-A6C34878D82A}">
                    <a16:rowId xmlns:a16="http://schemas.microsoft.com/office/drawing/2014/main" val="359493789"/>
                  </a:ext>
                </a:extLst>
              </a:tr>
              <a:tr h="370840">
                <a:tc>
                  <a:txBody>
                    <a:bodyPr/>
                    <a:lstStyle/>
                    <a:p>
                      <a:r>
                        <a:rPr lang="ja-JP" altLang="en-US" sz="1600"/>
                        <a:t>オペレーティングシステム</a:t>
                      </a:r>
                    </a:p>
                  </a:txBody>
                  <a:tcPr/>
                </a:tc>
                <a:tc>
                  <a:txBody>
                    <a:bodyPr/>
                    <a:lstStyle/>
                    <a:p>
                      <a:r>
                        <a:rPr lang="en-US" sz="1600" dirty="0"/>
                        <a:t>Windows 10 Home Version 20H2 </a:t>
                      </a:r>
                    </a:p>
                  </a:txBody>
                  <a:tcPr/>
                </a:tc>
                <a:extLst>
                  <a:ext uri="{0D108BD9-81ED-4DB2-BD59-A6C34878D82A}">
                    <a16:rowId xmlns:a16="http://schemas.microsoft.com/office/drawing/2014/main" val="3458154969"/>
                  </a:ext>
                </a:extLst>
              </a:tr>
              <a:tr h="370840">
                <a:tc>
                  <a:txBody>
                    <a:bodyPr/>
                    <a:lstStyle/>
                    <a:p>
                      <a:r>
                        <a:rPr lang="ja-JP" altLang="en-US" sz="1600"/>
                        <a:t>メモリ</a:t>
                      </a:r>
                      <a:endParaRPr lang="en-JP"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effectLst/>
                          <a:latin typeface="+mn-lt"/>
                          <a:ea typeface="+mn-ea"/>
                          <a:cs typeface="+mn-cs"/>
                        </a:rPr>
                        <a:t>16GB</a:t>
                      </a:r>
                      <a:endParaRPr lang="en-US" sz="1600" dirty="0"/>
                    </a:p>
                  </a:txBody>
                  <a:tcPr/>
                </a:tc>
                <a:extLst>
                  <a:ext uri="{0D108BD9-81ED-4DB2-BD59-A6C34878D82A}">
                    <a16:rowId xmlns:a16="http://schemas.microsoft.com/office/drawing/2014/main" val="2447463633"/>
                  </a:ext>
                </a:extLst>
              </a:tr>
              <a:tr h="370840">
                <a:tc>
                  <a:txBody>
                    <a:bodyPr/>
                    <a:lstStyle/>
                    <a:p>
                      <a:r>
                        <a:rPr lang="en-US" altLang="ja-JP" sz="1600" dirty="0"/>
                        <a:t>CPU</a:t>
                      </a:r>
                      <a:endParaRPr lang="en-JP"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effectLst/>
                          <a:latin typeface="+mn-lt"/>
                          <a:ea typeface="+mn-ea"/>
                          <a:cs typeface="+mn-cs"/>
                        </a:rPr>
                        <a:t>Intel® Core™️ i7-6700HQ @ 2.60GHz</a:t>
                      </a:r>
                      <a:endParaRPr lang="en-US" sz="1600" dirty="0"/>
                    </a:p>
                  </a:txBody>
                  <a:tcPr/>
                </a:tc>
                <a:extLst>
                  <a:ext uri="{0D108BD9-81ED-4DB2-BD59-A6C34878D82A}">
                    <a16:rowId xmlns:a16="http://schemas.microsoft.com/office/drawing/2014/main" val="676450641"/>
                  </a:ext>
                </a:extLst>
              </a:tr>
              <a:tr h="370840">
                <a:tc>
                  <a:txBody>
                    <a:bodyPr/>
                    <a:lstStyle/>
                    <a:p>
                      <a:r>
                        <a:rPr lang="en-US" altLang="ja-JP" sz="1600" dirty="0"/>
                        <a:t>IDE</a:t>
                      </a:r>
                      <a:endParaRPr lang="en-JP"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effectLst/>
                          <a:latin typeface="+mn-lt"/>
                          <a:ea typeface="+mn-ea"/>
                          <a:cs typeface="+mn-cs"/>
                        </a:rPr>
                        <a:t>Microsoft Visual Studio Community 2019 Version 16.8.3 </a:t>
                      </a:r>
                      <a:endParaRPr lang="en-US" sz="1600" dirty="0"/>
                    </a:p>
                  </a:txBody>
                  <a:tcPr/>
                </a:tc>
                <a:extLst>
                  <a:ext uri="{0D108BD9-81ED-4DB2-BD59-A6C34878D82A}">
                    <a16:rowId xmlns:a16="http://schemas.microsoft.com/office/drawing/2014/main" val="1117676396"/>
                  </a:ext>
                </a:extLst>
              </a:tr>
              <a:tr h="370840">
                <a:tc>
                  <a:txBody>
                    <a:bodyPr/>
                    <a:lstStyle/>
                    <a:p>
                      <a:r>
                        <a:rPr lang="en-US" altLang="ja-JP" sz="1600" dirty="0"/>
                        <a:t>.NET </a:t>
                      </a:r>
                      <a:r>
                        <a:rPr lang="ja-JP" altLang="en-US" sz="1600"/>
                        <a:t>フレームワーク</a:t>
                      </a:r>
                      <a:endParaRPr lang="en-JP"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effectLst/>
                          <a:latin typeface="+mn-lt"/>
                          <a:ea typeface="+mn-ea"/>
                          <a:cs typeface="+mn-cs"/>
                        </a:rPr>
                        <a:t>Microsoft .NET Framework Version 4.8.04084 </a:t>
                      </a:r>
                      <a:endParaRPr lang="en-US" sz="1600" dirty="0"/>
                    </a:p>
                  </a:txBody>
                  <a:tcPr/>
                </a:tc>
                <a:extLst>
                  <a:ext uri="{0D108BD9-81ED-4DB2-BD59-A6C34878D82A}">
                    <a16:rowId xmlns:a16="http://schemas.microsoft.com/office/drawing/2014/main" val="1294484208"/>
                  </a:ext>
                </a:extLst>
              </a:tr>
            </a:tbl>
          </a:graphicData>
        </a:graphic>
      </p:graphicFrame>
    </p:spTree>
    <p:extLst>
      <p:ext uri="{BB962C8B-B14F-4D97-AF65-F5344CB8AC3E}">
        <p14:creationId xmlns:p14="http://schemas.microsoft.com/office/powerpoint/2010/main" val="1092932145"/>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{035C0740-5BE6-0B49-BC3F-32D75D3DF427}tf10001063</Template>
  <TotalTime>9444</TotalTime>
  <Words>1513</Words>
  <Application>Microsoft Macintosh PowerPoint</Application>
  <PresentationFormat>On-screen Show (4:3)</PresentationFormat>
  <Paragraphs>256</Paragraphs>
  <Slides>18</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HGGothicE</vt:lpstr>
      <vt:lpstr>Hiragino Mincho Pro W3</vt:lpstr>
      <vt:lpstr>Arial</vt:lpstr>
      <vt:lpstr>Calibri</vt:lpstr>
      <vt:lpstr>Gill Sans MT</vt:lpstr>
      <vt:lpstr>Times New Roman</vt:lpstr>
      <vt:lpstr>Wingdings</vt:lpstr>
      <vt:lpstr>Parcel</vt:lpstr>
      <vt:lpstr>PacVis C#を用いたWindows向けの パケット可視化システムの開発 卒業論文発表　2021年2月22日</vt:lpstr>
      <vt:lpstr>研究の目的</vt:lpstr>
      <vt:lpstr>パケット分析ツール</vt:lpstr>
      <vt:lpstr>パケット分析ツール</vt:lpstr>
      <vt:lpstr>トラフィック可視化システム</vt:lpstr>
      <vt:lpstr>トラフィック可視化システム</vt:lpstr>
      <vt:lpstr>提案手法</vt:lpstr>
      <vt:lpstr>提案システム手順</vt:lpstr>
      <vt:lpstr>開発環境</vt:lpstr>
      <vt:lpstr>実行結果</vt:lpstr>
      <vt:lpstr>デバイス管理機能</vt:lpstr>
      <vt:lpstr>パケット分析機能</vt:lpstr>
      <vt:lpstr>可視化機能</vt:lpstr>
      <vt:lpstr>ログ情報の機能</vt:lpstr>
      <vt:lpstr>まとめ</vt:lpstr>
      <vt:lpstr>補足：UDPの可視化問題</vt:lpstr>
      <vt:lpstr>補足：パケットキャプチャの フローチャート</vt:lpstr>
      <vt:lpstr>補足：デバイス自動選択機能の フローチャート</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PacVis C#を用いたWindows向けの パケット可視化システムの開発 中間発表　2020/12/08</dc:title>
  <dc:creator>20743</dc:creator>
  <cp:lastModifiedBy>Syahmi Roslan</cp:lastModifiedBy>
  <cp:revision>89</cp:revision>
  <cp:lastPrinted>2021-02-19T16:47:26Z</cp:lastPrinted>
  <dcterms:created xsi:type="dcterms:W3CDTF">2020-12-07T17:07:42Z</dcterms:created>
  <dcterms:modified xsi:type="dcterms:W3CDTF">2021-02-21T07:01:26Z</dcterms:modified>
</cp:coreProperties>
</file>

<file path=docProps/thumbnail.jpeg>
</file>